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0"/>
  </p:notesMasterIdLst>
  <p:sldIdLst>
    <p:sldId id="433" r:id="rId2"/>
    <p:sldId id="434" r:id="rId3"/>
    <p:sldId id="435" r:id="rId4"/>
    <p:sldId id="336" r:id="rId5"/>
    <p:sldId id="258" r:id="rId6"/>
    <p:sldId id="260" r:id="rId7"/>
    <p:sldId id="261" r:id="rId8"/>
    <p:sldId id="436" r:id="rId9"/>
    <p:sldId id="437" r:id="rId10"/>
    <p:sldId id="322" r:id="rId11"/>
    <p:sldId id="323" r:id="rId12"/>
    <p:sldId id="518" r:id="rId13"/>
    <p:sldId id="269" r:id="rId14"/>
    <p:sldId id="416" r:id="rId15"/>
    <p:sldId id="424" r:id="rId16"/>
    <p:sldId id="417" r:id="rId17"/>
    <p:sldId id="438" r:id="rId18"/>
    <p:sldId id="418" r:id="rId19"/>
    <p:sldId id="520" r:id="rId20"/>
    <p:sldId id="419" r:id="rId21"/>
    <p:sldId id="439" r:id="rId22"/>
    <p:sldId id="440" r:id="rId23"/>
    <p:sldId id="264" r:id="rId24"/>
    <p:sldId id="282" r:id="rId25"/>
    <p:sldId id="265" r:id="rId26"/>
    <p:sldId id="267" r:id="rId27"/>
    <p:sldId id="420" r:id="rId28"/>
    <p:sldId id="421" r:id="rId29"/>
    <p:sldId id="441" r:id="rId30"/>
    <p:sldId id="442" r:id="rId31"/>
    <p:sldId id="271" r:id="rId32"/>
    <p:sldId id="443" r:id="rId33"/>
    <p:sldId id="272" r:id="rId34"/>
    <p:sldId id="273" r:id="rId35"/>
    <p:sldId id="422" r:id="rId36"/>
    <p:sldId id="444" r:id="rId37"/>
    <p:sldId id="445" r:id="rId38"/>
    <p:sldId id="274" r:id="rId39"/>
    <p:sldId id="283" r:id="rId40"/>
    <p:sldId id="541" r:id="rId41"/>
    <p:sldId id="275" r:id="rId42"/>
    <p:sldId id="276" r:id="rId43"/>
    <p:sldId id="446" r:id="rId44"/>
    <p:sldId id="447" r:id="rId45"/>
    <p:sldId id="448" r:id="rId46"/>
    <p:sldId id="324" r:id="rId47"/>
    <p:sldId id="325" r:id="rId48"/>
    <p:sldId id="542" r:id="rId49"/>
    <p:sldId id="280" r:id="rId50"/>
    <p:sldId id="423" r:id="rId51"/>
    <p:sldId id="425" r:id="rId52"/>
    <p:sldId id="281" r:id="rId53"/>
    <p:sldId id="449" r:id="rId54"/>
    <p:sldId id="450" r:id="rId55"/>
    <p:sldId id="451" r:id="rId56"/>
    <p:sldId id="286" r:id="rId57"/>
    <p:sldId id="287" r:id="rId58"/>
    <p:sldId id="452" r:id="rId59"/>
    <p:sldId id="453" r:id="rId60"/>
    <p:sldId id="454" r:id="rId61"/>
    <p:sldId id="326" r:id="rId62"/>
    <p:sldId id="299" r:id="rId63"/>
    <p:sldId id="543" r:id="rId64"/>
    <p:sldId id="426" r:id="rId65"/>
    <p:sldId id="455" r:id="rId66"/>
    <p:sldId id="456" r:id="rId67"/>
    <p:sldId id="290" r:id="rId68"/>
    <p:sldId id="457" r:id="rId69"/>
    <p:sldId id="306" r:id="rId70"/>
    <p:sldId id="301" r:id="rId71"/>
    <p:sldId id="302" r:id="rId72"/>
    <p:sldId id="303" r:id="rId73"/>
    <p:sldId id="458" r:id="rId74"/>
    <p:sldId id="459" r:id="rId75"/>
    <p:sldId id="309" r:id="rId76"/>
    <p:sldId id="310" r:id="rId77"/>
    <p:sldId id="460" r:id="rId78"/>
    <p:sldId id="311" r:id="rId79"/>
    <p:sldId id="431" r:id="rId80"/>
    <p:sldId id="291" r:id="rId81"/>
    <p:sldId id="427" r:id="rId82"/>
    <p:sldId id="509" r:id="rId83"/>
    <p:sldId id="462" r:id="rId84"/>
    <p:sldId id="312" r:id="rId85"/>
    <p:sldId id="521" r:id="rId86"/>
    <p:sldId id="292" r:id="rId87"/>
    <p:sldId id="313" r:id="rId88"/>
    <p:sldId id="314" r:id="rId89"/>
    <p:sldId id="544" r:id="rId90"/>
    <p:sldId id="463" r:id="rId91"/>
    <p:sldId id="514" r:id="rId92"/>
    <p:sldId id="465" r:id="rId93"/>
    <p:sldId id="315" r:id="rId94"/>
    <p:sldId id="316" r:id="rId95"/>
    <p:sldId id="317" r:id="rId96"/>
    <p:sldId id="466" r:id="rId97"/>
    <p:sldId id="318" r:id="rId98"/>
    <p:sldId id="430" r:id="rId99"/>
    <p:sldId id="319" r:id="rId100"/>
    <p:sldId id="545" r:id="rId101"/>
    <p:sldId id="467" r:id="rId102"/>
    <p:sldId id="468" r:id="rId103"/>
    <p:sldId id="469" r:id="rId104"/>
    <p:sldId id="327" r:id="rId105"/>
    <p:sldId id="330" r:id="rId106"/>
    <p:sldId id="432" r:id="rId107"/>
    <p:sldId id="470" r:id="rId108"/>
    <p:sldId id="471" r:id="rId109"/>
    <p:sldId id="472" r:id="rId110"/>
    <p:sldId id="340" r:id="rId111"/>
    <p:sldId id="367" r:id="rId112"/>
    <p:sldId id="342" r:id="rId113"/>
    <p:sldId id="473" r:id="rId114"/>
    <p:sldId id="343" r:id="rId115"/>
    <p:sldId id="474" r:id="rId116"/>
    <p:sldId id="475" r:id="rId117"/>
    <p:sldId id="345" r:id="rId118"/>
    <p:sldId id="346" r:id="rId119"/>
    <p:sldId id="347" r:id="rId120"/>
    <p:sldId id="476" r:id="rId121"/>
    <p:sldId id="348" r:id="rId122"/>
    <p:sldId id="477" r:id="rId123"/>
    <p:sldId id="478" r:id="rId124"/>
    <p:sldId id="353" r:id="rId125"/>
    <p:sldId id="546" r:id="rId126"/>
    <p:sldId id="479" r:id="rId127"/>
    <p:sldId id="354" r:id="rId128"/>
    <p:sldId id="355" r:id="rId129"/>
    <p:sldId id="356" r:id="rId130"/>
    <p:sldId id="510" r:id="rId131"/>
    <p:sldId id="481" r:id="rId132"/>
    <p:sldId id="357" r:id="rId133"/>
    <p:sldId id="522" r:id="rId134"/>
    <p:sldId id="358" r:id="rId135"/>
    <p:sldId id="359" r:id="rId136"/>
    <p:sldId id="482" r:id="rId137"/>
    <p:sldId id="360" r:id="rId138"/>
    <p:sldId id="483" r:id="rId139"/>
    <p:sldId id="515" r:id="rId140"/>
    <p:sldId id="485" r:id="rId141"/>
    <p:sldId id="362" r:id="rId142"/>
    <p:sldId id="363" r:id="rId143"/>
    <p:sldId id="364" r:id="rId144"/>
    <p:sldId id="486" r:id="rId145"/>
    <p:sldId id="490" r:id="rId146"/>
    <p:sldId id="487" r:id="rId147"/>
    <p:sldId id="488" r:id="rId148"/>
    <p:sldId id="489" r:id="rId149"/>
    <p:sldId id="370" r:id="rId150"/>
    <p:sldId id="396" r:id="rId151"/>
    <p:sldId id="547" r:id="rId152"/>
    <p:sldId id="372" r:id="rId153"/>
    <p:sldId id="531" r:id="rId154"/>
    <p:sldId id="532" r:id="rId155"/>
    <p:sldId id="533" r:id="rId156"/>
    <p:sldId id="493" r:id="rId157"/>
    <p:sldId id="492" r:id="rId158"/>
    <p:sldId id="397" r:id="rId159"/>
    <p:sldId id="398" r:id="rId160"/>
    <p:sldId id="377" r:id="rId161"/>
    <p:sldId id="494" r:id="rId162"/>
    <p:sldId id="526" r:id="rId163"/>
    <p:sldId id="527" r:id="rId164"/>
    <p:sldId id="548" r:id="rId165"/>
    <p:sldId id="528" r:id="rId166"/>
    <p:sldId id="529" r:id="rId167"/>
    <p:sldId id="530" r:id="rId168"/>
    <p:sldId id="496" r:id="rId169"/>
    <p:sldId id="495" r:id="rId170"/>
    <p:sldId id="379" r:id="rId171"/>
    <p:sldId id="497" r:id="rId172"/>
    <p:sldId id="401" r:id="rId173"/>
    <p:sldId id="534" r:id="rId174"/>
    <p:sldId id="525" r:id="rId175"/>
    <p:sldId id="381" r:id="rId176"/>
    <p:sldId id="535" r:id="rId177"/>
    <p:sldId id="382" r:id="rId178"/>
    <p:sldId id="402" r:id="rId179"/>
    <p:sldId id="498" r:id="rId180"/>
    <p:sldId id="383" r:id="rId181"/>
    <p:sldId id="499" r:id="rId182"/>
    <p:sldId id="500" r:id="rId183"/>
    <p:sldId id="385" r:id="rId184"/>
    <p:sldId id="501" r:id="rId185"/>
    <p:sldId id="538" r:id="rId186"/>
    <p:sldId id="386" r:id="rId187"/>
    <p:sldId id="536" r:id="rId188"/>
    <p:sldId id="537" r:id="rId189"/>
    <p:sldId id="539" r:id="rId190"/>
    <p:sldId id="511" r:id="rId191"/>
    <p:sldId id="503" r:id="rId192"/>
    <p:sldId id="387" r:id="rId193"/>
    <p:sldId id="524" r:id="rId194"/>
    <p:sldId id="388" r:id="rId195"/>
    <p:sldId id="504" r:id="rId196"/>
    <p:sldId id="389" r:id="rId197"/>
    <p:sldId id="540" r:id="rId198"/>
    <p:sldId id="505" r:id="rId199"/>
    <p:sldId id="516" r:id="rId200"/>
    <p:sldId id="507" r:id="rId201"/>
    <p:sldId id="390" r:id="rId202"/>
    <p:sldId id="399" r:id="rId203"/>
    <p:sldId id="549" r:id="rId204"/>
    <p:sldId id="523" r:id="rId205"/>
    <p:sldId id="395" r:id="rId206"/>
    <p:sldId id="508" r:id="rId207"/>
    <p:sldId id="550" r:id="rId208"/>
    <p:sldId id="551" r:id="rId209"/>
    <p:sldId id="552" r:id="rId210"/>
    <p:sldId id="553" r:id="rId211"/>
    <p:sldId id="554" r:id="rId212"/>
    <p:sldId id="555" r:id="rId213"/>
    <p:sldId id="556" r:id="rId214"/>
    <p:sldId id="557" r:id="rId215"/>
    <p:sldId id="558" r:id="rId216"/>
    <p:sldId id="559" r:id="rId217"/>
    <p:sldId id="560" r:id="rId218"/>
    <p:sldId id="561" r:id="rId219"/>
    <p:sldId id="562" r:id="rId220"/>
    <p:sldId id="563" r:id="rId221"/>
    <p:sldId id="564" r:id="rId222"/>
    <p:sldId id="565" r:id="rId223"/>
    <p:sldId id="566" r:id="rId224"/>
    <p:sldId id="567" r:id="rId225"/>
    <p:sldId id="568" r:id="rId226"/>
    <p:sldId id="569" r:id="rId227"/>
    <p:sldId id="570" r:id="rId228"/>
    <p:sldId id="571" r:id="rId229"/>
    <p:sldId id="572" r:id="rId230"/>
    <p:sldId id="573" r:id="rId231"/>
    <p:sldId id="574" r:id="rId232"/>
    <p:sldId id="575" r:id="rId233"/>
    <p:sldId id="576" r:id="rId234"/>
    <p:sldId id="577" r:id="rId235"/>
    <p:sldId id="578" r:id="rId236"/>
    <p:sldId id="579" r:id="rId237"/>
    <p:sldId id="580" r:id="rId238"/>
    <p:sldId id="581" r:id="rId239"/>
    <p:sldId id="582" r:id="rId240"/>
    <p:sldId id="583" r:id="rId241"/>
    <p:sldId id="584" r:id="rId242"/>
    <p:sldId id="585" r:id="rId243"/>
    <p:sldId id="586" r:id="rId244"/>
    <p:sldId id="587" r:id="rId245"/>
    <p:sldId id="588" r:id="rId246"/>
    <p:sldId id="589" r:id="rId247"/>
    <p:sldId id="590" r:id="rId248"/>
    <p:sldId id="591" r:id="rId249"/>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409" autoAdjust="0"/>
  </p:normalViewPr>
  <p:slideViewPr>
    <p:cSldViewPr>
      <p:cViewPr varScale="1">
        <p:scale>
          <a:sx n="71" d="100"/>
          <a:sy n="71" d="100"/>
        </p:scale>
        <p:origin x="1181" y="48"/>
      </p:cViewPr>
      <p:guideLst>
        <p:guide orient="horz" pos="2160"/>
        <p:guide pos="2880"/>
      </p:guideLst>
    </p:cSldViewPr>
  </p:slideViewPr>
  <p:outlineViewPr>
    <p:cViewPr>
      <p:scale>
        <a:sx n="33" d="100"/>
        <a:sy n="33" d="100"/>
      </p:scale>
      <p:origin x="0" y="22584"/>
    </p:cViewPr>
    <p:sldLst>
      <p:sld r:id="rId1" collapse="1"/>
    </p:sldLst>
  </p:outlineViewPr>
  <p:notesTextViewPr>
    <p:cViewPr>
      <p:scale>
        <a:sx n="100" d="100"/>
        <a:sy n="100" d="100"/>
      </p:scale>
      <p:origin x="0" y="0"/>
    </p:cViewPr>
  </p:notesTextViewPr>
  <p:sorterViewPr>
    <p:cViewPr>
      <p:scale>
        <a:sx n="66" d="100"/>
        <a:sy n="66" d="100"/>
      </p:scale>
      <p:origin x="0" y="37812"/>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notesMaster" Target="notesMasters/notesMaster1.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presProps" Target="presProps.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viewProps" Target="viewProp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theme" Target="theme/theme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tableStyles" Target="tableStyles.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microsoft.com/office/2006/relationships/vbaProject" Target="vbaProject.bin"/><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s>
</file>

<file path=ppt/_rels/viewProps.xml.rels><?xml version="1.0" encoding="UTF-8" standalone="yes"?>
<Relationships xmlns="http://schemas.openxmlformats.org/package/2006/relationships"><Relationship Id="rId1" Type="http://schemas.openxmlformats.org/officeDocument/2006/relationships/slide" Target="slides/slide2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CA"/>
          </a:p>
        </p:txBody>
      </p:sp>
      <p:sp>
        <p:nvSpPr>
          <p:cNvPr id="2129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a:t>Click to edit Master text styles</a:t>
            </a:r>
          </a:p>
          <a:p>
            <a:pPr lvl="1"/>
            <a:r>
              <a:rPr lang="en-CA" noProof="0"/>
              <a:t>Second level</a:t>
            </a:r>
          </a:p>
          <a:p>
            <a:pPr lvl="2"/>
            <a:r>
              <a:rPr lang="en-CA" noProof="0"/>
              <a:t>Third level</a:t>
            </a:r>
          </a:p>
          <a:p>
            <a:pPr lvl="3"/>
            <a:r>
              <a:rPr lang="en-CA" noProof="0"/>
              <a:t>Fourth level</a:t>
            </a:r>
          </a:p>
          <a:p>
            <a:pPr lvl="4"/>
            <a:r>
              <a:rPr lang="en-CA" noProof="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fld id="{7F1CFBD9-77AE-4CAA-A4E2-F655A105577D}" type="slidenum">
              <a:rPr lang="ar-EG"/>
              <a:pPr>
                <a:defRPr/>
              </a:pPr>
              <a:t>‹N°›</a:t>
            </a:fld>
            <a:endParaRPr lang="en-CA"/>
          </a:p>
        </p:txBody>
      </p:sp>
    </p:spTree>
    <p:extLst>
      <p:ext uri="{BB962C8B-B14F-4D97-AF65-F5344CB8AC3E}">
        <p14:creationId xmlns:p14="http://schemas.microsoft.com/office/powerpoint/2010/main" val="1610639666"/>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charset="0"/>
        <a:ea typeface="+mn-ea"/>
        <a:cs typeface="Arial" charset="0"/>
      </a:defRPr>
    </a:lvl1pPr>
    <a:lvl2pPr marL="457200" algn="r" rtl="1" eaLnBrk="0" fontAlgn="base" hangingPunct="0">
      <a:spcBef>
        <a:spcPct val="30000"/>
      </a:spcBef>
      <a:spcAft>
        <a:spcPct val="0"/>
      </a:spcAft>
      <a:defRPr sz="1200" kern="1200">
        <a:solidFill>
          <a:schemeClr val="tx1"/>
        </a:solidFill>
        <a:latin typeface="Arial" charset="0"/>
        <a:ea typeface="+mn-ea"/>
        <a:cs typeface="Arial" charset="0"/>
      </a:defRPr>
    </a:lvl2pPr>
    <a:lvl3pPr marL="914400" algn="r" rtl="1" eaLnBrk="0" fontAlgn="base" hangingPunct="0">
      <a:spcBef>
        <a:spcPct val="30000"/>
      </a:spcBef>
      <a:spcAft>
        <a:spcPct val="0"/>
      </a:spcAft>
      <a:defRPr sz="1200" kern="1200">
        <a:solidFill>
          <a:schemeClr val="tx1"/>
        </a:solidFill>
        <a:latin typeface="Arial" charset="0"/>
        <a:ea typeface="+mn-ea"/>
        <a:cs typeface="Arial" charset="0"/>
      </a:defRPr>
    </a:lvl3pPr>
    <a:lvl4pPr marL="1371600" algn="r" rtl="1" eaLnBrk="0" fontAlgn="base" hangingPunct="0">
      <a:spcBef>
        <a:spcPct val="30000"/>
      </a:spcBef>
      <a:spcAft>
        <a:spcPct val="0"/>
      </a:spcAft>
      <a:defRPr sz="1200" kern="1200">
        <a:solidFill>
          <a:schemeClr val="tx1"/>
        </a:solidFill>
        <a:latin typeface="Arial" charset="0"/>
        <a:ea typeface="+mn-ea"/>
        <a:cs typeface="Arial" charset="0"/>
      </a:defRPr>
    </a:lvl4pPr>
    <a:lvl5pPr marL="1828800" algn="r" rtl="1"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a:noFill/>
        </p:spPr>
        <p:txBody>
          <a:bodyPr/>
          <a:lstStyle/>
          <a:p>
            <a:fld id="{B3BAF428-A5B5-4671-B8E3-50395B57961A}" type="slidenum">
              <a:rPr lang="ar-EG" smtClean="0"/>
              <a:pPr/>
              <a:t>22</a:t>
            </a:fld>
            <a:endParaRPr lang="en-CA"/>
          </a:p>
        </p:txBody>
      </p:sp>
      <p:sp>
        <p:nvSpPr>
          <p:cNvPr id="214019" name="Rectangle 2"/>
          <p:cNvSpPr>
            <a:spLocks noGrp="1" noRot="1" noChangeAspect="1" noChangeArrowheads="1" noTextEdit="1"/>
          </p:cNvSpPr>
          <p:nvPr>
            <p:ph type="sldImg"/>
          </p:nvPr>
        </p:nvSpPr>
        <p:spPr>
          <a:xfrm>
            <a:off x="1144588" y="685800"/>
            <a:ext cx="4572000" cy="3429000"/>
          </a:xfrm>
          <a:ln/>
        </p:spPr>
      </p:sp>
      <p:sp>
        <p:nvSpPr>
          <p:cNvPr id="21402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680331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a:spLocks noGrp="1" noChangeArrowheads="1"/>
          </p:cNvSpPr>
          <p:nvPr>
            <p:ph type="sldNum" sz="quarter" idx="5"/>
          </p:nvPr>
        </p:nvSpPr>
        <p:spPr>
          <a:noFill/>
        </p:spPr>
        <p:txBody>
          <a:bodyPr/>
          <a:lstStyle/>
          <a:p>
            <a:fld id="{6215AE5A-1D7C-4B93-B270-632B2AD951A9}" type="slidenum">
              <a:rPr lang="ar-EG" smtClean="0"/>
              <a:pPr/>
              <a:t>30</a:t>
            </a:fld>
            <a:endParaRPr lang="en-CA"/>
          </a:p>
        </p:txBody>
      </p:sp>
      <p:sp>
        <p:nvSpPr>
          <p:cNvPr id="215043" name="Rectangle 2"/>
          <p:cNvSpPr>
            <a:spLocks noGrp="1" noRot="1" noChangeAspect="1" noChangeArrowheads="1" noTextEdit="1"/>
          </p:cNvSpPr>
          <p:nvPr>
            <p:ph type="sldImg"/>
          </p:nvPr>
        </p:nvSpPr>
        <p:spPr>
          <a:xfrm>
            <a:off x="1144588" y="685800"/>
            <a:ext cx="4572000" cy="3429000"/>
          </a:xfrm>
          <a:ln/>
        </p:spPr>
      </p:sp>
      <p:sp>
        <p:nvSpPr>
          <p:cNvPr id="21504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3404416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7"/>
          <p:cNvSpPr>
            <a:spLocks noGrp="1" noChangeArrowheads="1"/>
          </p:cNvSpPr>
          <p:nvPr>
            <p:ph type="sldNum" sz="quarter" idx="5"/>
          </p:nvPr>
        </p:nvSpPr>
        <p:spPr>
          <a:noFill/>
        </p:spPr>
        <p:txBody>
          <a:bodyPr/>
          <a:lstStyle/>
          <a:p>
            <a:fld id="{53926BC2-A4F4-437E-BB37-E1A2696A3D10}" type="slidenum">
              <a:rPr lang="ar-EG" smtClean="0"/>
              <a:pPr/>
              <a:t>37</a:t>
            </a:fld>
            <a:endParaRPr lang="en-CA"/>
          </a:p>
        </p:txBody>
      </p:sp>
      <p:sp>
        <p:nvSpPr>
          <p:cNvPr id="216067" name="Rectangle 2"/>
          <p:cNvSpPr>
            <a:spLocks noGrp="1" noRot="1" noChangeAspect="1" noChangeArrowheads="1" noTextEdit="1"/>
          </p:cNvSpPr>
          <p:nvPr>
            <p:ph type="sldImg"/>
          </p:nvPr>
        </p:nvSpPr>
        <p:spPr>
          <a:xfrm>
            <a:off x="1144588" y="685800"/>
            <a:ext cx="4572000" cy="3429000"/>
          </a:xfrm>
          <a:ln/>
        </p:spPr>
      </p:sp>
      <p:sp>
        <p:nvSpPr>
          <p:cNvPr id="21606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1239542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7"/>
          <p:cNvSpPr>
            <a:spLocks noGrp="1" noChangeArrowheads="1"/>
          </p:cNvSpPr>
          <p:nvPr>
            <p:ph type="sldNum" sz="quarter" idx="5"/>
          </p:nvPr>
        </p:nvSpPr>
        <p:spPr>
          <a:noFill/>
        </p:spPr>
        <p:txBody>
          <a:bodyPr/>
          <a:lstStyle/>
          <a:p>
            <a:fld id="{B148F9A0-DD2F-4427-B68E-4889135B4814}" type="slidenum">
              <a:rPr lang="ar-EG" smtClean="0"/>
              <a:pPr/>
              <a:t>66</a:t>
            </a:fld>
            <a:endParaRPr lang="en-CA"/>
          </a:p>
        </p:txBody>
      </p:sp>
      <p:sp>
        <p:nvSpPr>
          <p:cNvPr id="217091" name="Rectangle 2"/>
          <p:cNvSpPr>
            <a:spLocks noGrp="1" noRot="1" noChangeAspect="1" noChangeArrowheads="1" noTextEdit="1"/>
          </p:cNvSpPr>
          <p:nvPr>
            <p:ph type="sldImg"/>
          </p:nvPr>
        </p:nvSpPr>
        <p:spPr>
          <a:xfrm>
            <a:off x="1144588" y="685800"/>
            <a:ext cx="4572000" cy="3429000"/>
          </a:xfrm>
          <a:ln/>
        </p:spPr>
      </p:sp>
      <p:sp>
        <p:nvSpPr>
          <p:cNvPr id="21709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2150685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7"/>
          <p:cNvSpPr>
            <a:spLocks noGrp="1" noChangeArrowheads="1"/>
          </p:cNvSpPr>
          <p:nvPr>
            <p:ph type="sldNum" sz="quarter" idx="5"/>
          </p:nvPr>
        </p:nvSpPr>
        <p:spPr>
          <a:noFill/>
        </p:spPr>
        <p:txBody>
          <a:bodyPr/>
          <a:lstStyle/>
          <a:p>
            <a:fld id="{7A32DE04-BDCD-4A81-947A-6263E29D73E5}" type="slidenum">
              <a:rPr lang="ar-EG" smtClean="0"/>
              <a:pPr/>
              <a:t>74</a:t>
            </a:fld>
            <a:endParaRPr lang="en-CA"/>
          </a:p>
        </p:txBody>
      </p:sp>
      <p:sp>
        <p:nvSpPr>
          <p:cNvPr id="218115" name="Rectangle 2"/>
          <p:cNvSpPr>
            <a:spLocks noGrp="1" noRot="1" noChangeAspect="1" noChangeArrowheads="1" noTextEdit="1"/>
          </p:cNvSpPr>
          <p:nvPr>
            <p:ph type="sldImg"/>
          </p:nvPr>
        </p:nvSpPr>
        <p:spPr>
          <a:xfrm>
            <a:off x="1144588" y="685800"/>
            <a:ext cx="4572000" cy="3429000"/>
          </a:xfrm>
          <a:ln/>
        </p:spPr>
      </p:sp>
      <p:sp>
        <p:nvSpPr>
          <p:cNvPr id="21811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3950315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a:noFill/>
        </p:spPr>
        <p:txBody>
          <a:bodyPr/>
          <a:lstStyle/>
          <a:p>
            <a:fld id="{C1120175-3A2A-4567-AD8F-43B4A59FB946}" type="slidenum">
              <a:rPr lang="ar-EG" smtClean="0"/>
              <a:pPr/>
              <a:t>83</a:t>
            </a:fld>
            <a:endParaRPr lang="en-CA"/>
          </a:p>
        </p:txBody>
      </p:sp>
      <p:sp>
        <p:nvSpPr>
          <p:cNvPr id="219139" name="Rectangle 2"/>
          <p:cNvSpPr>
            <a:spLocks noGrp="1" noRot="1" noChangeAspect="1" noChangeArrowheads="1" noTextEdit="1"/>
          </p:cNvSpPr>
          <p:nvPr>
            <p:ph type="sldImg"/>
          </p:nvPr>
        </p:nvSpPr>
        <p:spPr>
          <a:xfrm>
            <a:off x="1144588" y="685800"/>
            <a:ext cx="4572000" cy="3429000"/>
          </a:xfrm>
          <a:ln/>
        </p:spPr>
      </p:sp>
      <p:sp>
        <p:nvSpPr>
          <p:cNvPr id="21914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3389400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7F1CFBD9-77AE-4CAA-A4E2-F655A105577D}" type="slidenum">
              <a:rPr lang="ar-EG" smtClean="0"/>
              <a:pPr>
                <a:defRPr/>
              </a:pPr>
              <a:t>114</a:t>
            </a:fld>
            <a:endParaRPr lang="en-CA"/>
          </a:p>
        </p:txBody>
      </p:sp>
    </p:spTree>
    <p:extLst>
      <p:ext uri="{BB962C8B-B14F-4D97-AF65-F5344CB8AC3E}">
        <p14:creationId xmlns:p14="http://schemas.microsoft.com/office/powerpoint/2010/main" val="41701232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7"/>
          <p:cNvSpPr>
            <a:spLocks noGrp="1" noChangeArrowheads="1"/>
          </p:cNvSpPr>
          <p:nvPr>
            <p:ph type="sldNum" sz="quarter" idx="5"/>
          </p:nvPr>
        </p:nvSpPr>
        <p:spPr>
          <a:noFill/>
        </p:spPr>
        <p:txBody>
          <a:bodyPr/>
          <a:lstStyle/>
          <a:p>
            <a:fld id="{CA8038E4-B620-4F90-AB75-9717E851FB4D}" type="slidenum">
              <a:rPr lang="ar-EG" smtClean="0"/>
              <a:pPr/>
              <a:t>116</a:t>
            </a:fld>
            <a:endParaRPr lang="en-CA"/>
          </a:p>
        </p:txBody>
      </p:sp>
      <p:sp>
        <p:nvSpPr>
          <p:cNvPr id="220163" name="Rectangle 2"/>
          <p:cNvSpPr>
            <a:spLocks noGrp="1" noRot="1" noChangeAspect="1" noChangeArrowheads="1" noTextEdit="1"/>
          </p:cNvSpPr>
          <p:nvPr>
            <p:ph type="sldImg"/>
          </p:nvPr>
        </p:nvSpPr>
        <p:spPr>
          <a:xfrm>
            <a:off x="1144588" y="685800"/>
            <a:ext cx="4572000" cy="3429000"/>
          </a:xfrm>
          <a:ln/>
        </p:spPr>
      </p:sp>
      <p:sp>
        <p:nvSpPr>
          <p:cNvPr id="22016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3115110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7"/>
          <p:cNvSpPr>
            <a:spLocks noGrp="1" noChangeArrowheads="1"/>
          </p:cNvSpPr>
          <p:nvPr>
            <p:ph type="sldNum" sz="quarter" idx="5"/>
          </p:nvPr>
        </p:nvSpPr>
        <p:spPr>
          <a:noFill/>
        </p:spPr>
        <p:txBody>
          <a:bodyPr/>
          <a:lstStyle/>
          <a:p>
            <a:fld id="{6BC8706A-328D-4FB3-A13B-BB4B34377F68}" type="slidenum">
              <a:rPr lang="ar-EG" smtClean="0"/>
              <a:pPr/>
              <a:t>123</a:t>
            </a:fld>
            <a:endParaRPr lang="en-CA"/>
          </a:p>
        </p:txBody>
      </p:sp>
      <p:sp>
        <p:nvSpPr>
          <p:cNvPr id="221187" name="Rectangle 2"/>
          <p:cNvSpPr>
            <a:spLocks noGrp="1" noRot="1" noChangeAspect="1" noChangeArrowheads="1" noTextEdit="1"/>
          </p:cNvSpPr>
          <p:nvPr>
            <p:ph type="sldImg"/>
          </p:nvPr>
        </p:nvSpPr>
        <p:spPr>
          <a:xfrm>
            <a:off x="1144588" y="685800"/>
            <a:ext cx="4572000" cy="3429000"/>
          </a:xfrm>
          <a:ln/>
        </p:spPr>
      </p:sp>
      <p:sp>
        <p:nvSpPr>
          <p:cNvPr id="22118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1289261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p:cNvSpPr>
            <a:spLocks noGrp="1" noChangeArrowheads="1"/>
          </p:cNvSpPr>
          <p:nvPr>
            <p:ph type="sldNum" sz="quarter" idx="5"/>
          </p:nvPr>
        </p:nvSpPr>
        <p:spPr>
          <a:noFill/>
        </p:spPr>
        <p:txBody>
          <a:bodyPr/>
          <a:lstStyle/>
          <a:p>
            <a:fld id="{9E2E2453-626A-4FDC-962C-AD053F5F0C39}" type="slidenum">
              <a:rPr lang="ar-EG" smtClean="0"/>
              <a:pPr/>
              <a:t>131</a:t>
            </a:fld>
            <a:endParaRPr lang="en-CA"/>
          </a:p>
        </p:txBody>
      </p:sp>
      <p:sp>
        <p:nvSpPr>
          <p:cNvPr id="222211" name="Rectangle 2"/>
          <p:cNvSpPr>
            <a:spLocks noGrp="1" noRot="1" noChangeAspect="1" noChangeArrowheads="1" noTextEdit="1"/>
          </p:cNvSpPr>
          <p:nvPr>
            <p:ph type="sldImg"/>
          </p:nvPr>
        </p:nvSpPr>
        <p:spPr>
          <a:xfrm>
            <a:off x="1144588" y="685800"/>
            <a:ext cx="4572000" cy="3429000"/>
          </a:xfrm>
          <a:ln/>
        </p:spPr>
      </p:sp>
      <p:sp>
        <p:nvSpPr>
          <p:cNvPr id="22221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390559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7"/>
          <p:cNvSpPr>
            <a:spLocks noGrp="1" noChangeArrowheads="1"/>
          </p:cNvSpPr>
          <p:nvPr>
            <p:ph type="sldNum" sz="quarter" idx="5"/>
          </p:nvPr>
        </p:nvSpPr>
        <p:spPr>
          <a:noFill/>
        </p:spPr>
        <p:txBody>
          <a:bodyPr/>
          <a:lstStyle/>
          <a:p>
            <a:fld id="{F06AC9D7-994A-4A54-AA0C-A84426CCE0EE}" type="slidenum">
              <a:rPr lang="ar-EG" smtClean="0"/>
              <a:pPr/>
              <a:t>169</a:t>
            </a:fld>
            <a:endParaRPr lang="en-CA"/>
          </a:p>
        </p:txBody>
      </p:sp>
      <p:sp>
        <p:nvSpPr>
          <p:cNvPr id="223235" name="Rectangle 2"/>
          <p:cNvSpPr>
            <a:spLocks noGrp="1" noRot="1" noChangeAspect="1" noChangeArrowheads="1" noTextEdit="1"/>
          </p:cNvSpPr>
          <p:nvPr>
            <p:ph type="sldImg"/>
          </p:nvPr>
        </p:nvSpPr>
        <p:spPr>
          <a:xfrm>
            <a:off x="1144588" y="685800"/>
            <a:ext cx="4572000" cy="3429000"/>
          </a:xfrm>
          <a:ln/>
        </p:spPr>
      </p:sp>
      <p:sp>
        <p:nvSpPr>
          <p:cNvPr id="22323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29307492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p>
            <a:fld id="{FD194AFB-71F9-423C-98FF-4452FD6040AB}" type="slidenum">
              <a:rPr lang="ar-EG" smtClean="0"/>
              <a:pPr/>
              <a:t>182</a:t>
            </a:fld>
            <a:endParaRPr lang="en-CA"/>
          </a:p>
        </p:txBody>
      </p:sp>
      <p:sp>
        <p:nvSpPr>
          <p:cNvPr id="224259" name="Rectangle 2"/>
          <p:cNvSpPr>
            <a:spLocks noGrp="1" noRot="1" noChangeAspect="1" noChangeArrowheads="1" noTextEdit="1"/>
          </p:cNvSpPr>
          <p:nvPr>
            <p:ph type="sldImg"/>
          </p:nvPr>
        </p:nvSpPr>
        <p:spPr>
          <a:xfrm>
            <a:off x="1144588" y="685800"/>
            <a:ext cx="4572000" cy="3429000"/>
          </a:xfrm>
          <a:ln/>
        </p:spPr>
      </p:sp>
      <p:sp>
        <p:nvSpPr>
          <p:cNvPr id="22426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29213815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a:spLocks noGrp="1" noChangeArrowheads="1"/>
          </p:cNvSpPr>
          <p:nvPr>
            <p:ph type="sldNum" sz="quarter" idx="5"/>
          </p:nvPr>
        </p:nvSpPr>
        <p:spPr>
          <a:noFill/>
        </p:spPr>
        <p:txBody>
          <a:bodyPr/>
          <a:lstStyle/>
          <a:p>
            <a:fld id="{E6DBC4EB-3AA2-482E-8D9A-7D85A00A851D}" type="slidenum">
              <a:rPr lang="ar-EG" smtClean="0"/>
              <a:pPr/>
              <a:t>191</a:t>
            </a:fld>
            <a:endParaRPr lang="en-CA"/>
          </a:p>
        </p:txBody>
      </p:sp>
      <p:sp>
        <p:nvSpPr>
          <p:cNvPr id="225283" name="Rectangle 2"/>
          <p:cNvSpPr>
            <a:spLocks noGrp="1" noRot="1" noChangeAspect="1" noChangeArrowheads="1" noTextEdit="1"/>
          </p:cNvSpPr>
          <p:nvPr>
            <p:ph type="sldImg"/>
          </p:nvPr>
        </p:nvSpPr>
        <p:spPr>
          <a:xfrm>
            <a:off x="1144588" y="685800"/>
            <a:ext cx="4572000" cy="3429000"/>
          </a:xfrm>
          <a:ln/>
        </p:spPr>
      </p:sp>
      <p:sp>
        <p:nvSpPr>
          <p:cNvPr id="22528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extLst>
      <p:ext uri="{BB962C8B-B14F-4D97-AF65-F5344CB8AC3E}">
        <p14:creationId xmlns:p14="http://schemas.microsoft.com/office/powerpoint/2010/main" val="2832257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3DE462-AE71-435F-A7D7-B35F39EE684C}" type="slidenum">
              <a:rPr lang="ar-SA"/>
              <a:pPr/>
              <a:t>221</a:t>
            </a:fld>
            <a:endParaRPr lang="en-CA"/>
          </a:p>
        </p:txBody>
      </p:sp>
      <p:sp>
        <p:nvSpPr>
          <p:cNvPr id="385026" name="Rectangle 2"/>
          <p:cNvSpPr>
            <a:spLocks noGrp="1" noRot="1" noChangeAspect="1" noChangeArrowheads="1" noTextEdit="1"/>
          </p:cNvSpPr>
          <p:nvPr>
            <p:ph type="sldImg"/>
          </p:nvPr>
        </p:nvSpPr>
        <p:spPr>
          <a:xfrm>
            <a:off x="1144588" y="685800"/>
            <a:ext cx="4572000" cy="3429000"/>
          </a:xfrm>
          <a:ln/>
        </p:spPr>
      </p:sp>
      <p:sp>
        <p:nvSpPr>
          <p:cNvPr id="385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extLst>
      <p:ext uri="{BB962C8B-B14F-4D97-AF65-F5344CB8AC3E}">
        <p14:creationId xmlns:p14="http://schemas.microsoft.com/office/powerpoint/2010/main" val="2295560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2AEFC-6A99-432A-B4CB-5AC4456E44B7}" type="slidenum">
              <a:rPr lang="ar-SA"/>
              <a:pPr/>
              <a:t>228</a:t>
            </a:fld>
            <a:endParaRPr lang="en-CA"/>
          </a:p>
        </p:txBody>
      </p:sp>
      <p:sp>
        <p:nvSpPr>
          <p:cNvPr id="389122" name="Rectangle 2"/>
          <p:cNvSpPr>
            <a:spLocks noGrp="1" noRot="1" noChangeAspect="1" noChangeArrowheads="1" noTextEdit="1"/>
          </p:cNvSpPr>
          <p:nvPr>
            <p:ph type="sldImg"/>
          </p:nvPr>
        </p:nvSpPr>
        <p:spPr>
          <a:xfrm>
            <a:off x="1144588" y="685800"/>
            <a:ext cx="4572000" cy="3429000"/>
          </a:xfrm>
          <a:ln/>
        </p:spPr>
      </p:sp>
      <p:sp>
        <p:nvSpPr>
          <p:cNvPr id="389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extLst>
      <p:ext uri="{BB962C8B-B14F-4D97-AF65-F5344CB8AC3E}">
        <p14:creationId xmlns:p14="http://schemas.microsoft.com/office/powerpoint/2010/main" val="2623075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BE66DA-539E-4C10-ABAD-EC22C44B7154}" type="slidenum">
              <a:rPr lang="ar-SA"/>
              <a:pPr/>
              <a:t>234</a:t>
            </a:fld>
            <a:endParaRPr lang="en-CA"/>
          </a:p>
        </p:txBody>
      </p:sp>
      <p:sp>
        <p:nvSpPr>
          <p:cNvPr id="392194" name="Rectangle 2"/>
          <p:cNvSpPr>
            <a:spLocks noGrp="1" noRot="1" noChangeAspect="1" noChangeArrowheads="1" noTextEdit="1"/>
          </p:cNvSpPr>
          <p:nvPr>
            <p:ph type="sldImg"/>
          </p:nvPr>
        </p:nvSpPr>
        <p:spPr>
          <a:xfrm>
            <a:off x="1144588" y="685800"/>
            <a:ext cx="4572000" cy="3429000"/>
          </a:xfrm>
          <a:ln/>
        </p:spPr>
      </p:sp>
      <p:sp>
        <p:nvSpPr>
          <p:cNvPr id="392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extLst>
      <p:ext uri="{BB962C8B-B14F-4D97-AF65-F5344CB8AC3E}">
        <p14:creationId xmlns:p14="http://schemas.microsoft.com/office/powerpoint/2010/main" val="3684529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CE2F38CB-9A2F-4C9C-ADFD-236876DB0C02}" type="slidenum">
              <a:rPr lang="ar-EG"/>
              <a:pPr>
                <a:defRPr/>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AFCB9826-5631-4772-B52A-D67A1618A3BC}" type="slidenum">
              <a:rPr lang="ar-EG"/>
              <a:pPr>
                <a:defRPr/>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1B35EC2B-9CEB-419A-A7C6-B134FB916CF3}" type="slidenum">
              <a:rPr lang="ar-EG"/>
              <a:pPr>
                <a:defRPr/>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F383AA6C-2018-4639-A163-1184F5B2F599}" type="slidenum">
              <a:rPr lang="ar-EG"/>
              <a:pPr>
                <a:defRPr/>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CA"/>
          </a:p>
        </p:txBody>
      </p:sp>
      <p:sp>
        <p:nvSpPr>
          <p:cNvPr id="8" name="Rectangle 5"/>
          <p:cNvSpPr>
            <a:spLocks noGrp="1" noChangeArrowheads="1"/>
          </p:cNvSpPr>
          <p:nvPr>
            <p:ph type="ftr" sz="quarter" idx="11"/>
          </p:nvPr>
        </p:nvSpPr>
        <p:spPr>
          <a:ln/>
        </p:spPr>
        <p:txBody>
          <a:bodyPr/>
          <a:lstStyle>
            <a:lvl1pPr>
              <a:defRPr/>
            </a:lvl1pPr>
          </a:lstStyle>
          <a:p>
            <a:pPr>
              <a:defRPr/>
            </a:pPr>
            <a:endParaRPr lang="en-CA"/>
          </a:p>
        </p:txBody>
      </p:sp>
      <p:sp>
        <p:nvSpPr>
          <p:cNvPr id="9" name="Rectangle 6"/>
          <p:cNvSpPr>
            <a:spLocks noGrp="1" noChangeArrowheads="1"/>
          </p:cNvSpPr>
          <p:nvPr>
            <p:ph type="sldNum" sz="quarter" idx="12"/>
          </p:nvPr>
        </p:nvSpPr>
        <p:spPr>
          <a:ln/>
        </p:spPr>
        <p:txBody>
          <a:bodyPr/>
          <a:lstStyle>
            <a:lvl1pPr>
              <a:defRPr/>
            </a:lvl1pPr>
          </a:lstStyle>
          <a:p>
            <a:pPr>
              <a:defRPr/>
            </a:pPr>
            <a:fld id="{75FF991D-147B-47FD-81D2-F6FA0CCD4B83}" type="slidenum">
              <a:rPr lang="ar-EG"/>
              <a:pPr>
                <a:defRPr/>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471DF1A1-C0A9-40BA-A562-6203E29FACE7}" type="slidenum">
              <a:rPr lang="ar-EG"/>
              <a:pPr>
                <a:defRPr/>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CA"/>
          </a:p>
        </p:txBody>
      </p:sp>
      <p:sp>
        <p:nvSpPr>
          <p:cNvPr id="3" name="Rectangle 5"/>
          <p:cNvSpPr>
            <a:spLocks noGrp="1" noChangeArrowheads="1"/>
          </p:cNvSpPr>
          <p:nvPr>
            <p:ph type="ftr" sz="quarter" idx="11"/>
          </p:nvPr>
        </p:nvSpPr>
        <p:spPr>
          <a:ln/>
        </p:spPr>
        <p:txBody>
          <a:bodyPr/>
          <a:lstStyle>
            <a:lvl1pPr>
              <a:defRPr/>
            </a:lvl1pPr>
          </a:lstStyle>
          <a:p>
            <a:pPr>
              <a:defRPr/>
            </a:pPr>
            <a:endParaRPr lang="en-CA"/>
          </a:p>
        </p:txBody>
      </p:sp>
      <p:sp>
        <p:nvSpPr>
          <p:cNvPr id="4" name="Rectangle 6"/>
          <p:cNvSpPr>
            <a:spLocks noGrp="1" noChangeArrowheads="1"/>
          </p:cNvSpPr>
          <p:nvPr>
            <p:ph type="sldNum" sz="quarter" idx="12"/>
          </p:nvPr>
        </p:nvSpPr>
        <p:spPr>
          <a:ln/>
        </p:spPr>
        <p:txBody>
          <a:bodyPr/>
          <a:lstStyle>
            <a:lvl1pPr>
              <a:defRPr/>
            </a:lvl1pPr>
          </a:lstStyle>
          <a:p>
            <a:pPr>
              <a:defRPr/>
            </a:pPr>
            <a:fld id="{91F3A261-4884-44B0-9C96-259035509F7D}" type="slidenum">
              <a:rPr lang="ar-EG"/>
              <a:pPr>
                <a:defRPr/>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E9D25D9D-825F-45CC-9BBF-91FF9DBD12F2}" type="slidenum">
              <a:rPr lang="ar-EG"/>
              <a:pPr>
                <a:defRPr/>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F4B951B8-45F5-4B86-8956-F9E0D5FFD2F1}" type="slidenum">
              <a:rPr lang="ar-EG"/>
              <a:pPr>
                <a:defRPr/>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7A35A1E0-8A75-4229-92D5-E320DAD95F99}" type="slidenum">
              <a:rPr lang="ar-EG"/>
              <a:pPr>
                <a:defRPr/>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D29BE559-5F49-4C20-A6D6-067B7E7EA733}" type="slidenum">
              <a:rPr lang="ar-EG"/>
              <a:pPr>
                <a:defRPr/>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fld id="{6441A50B-2CF1-4996-BD90-8CDB50A2C2A1}" type="slidenum">
              <a:rPr lang="ar-EG"/>
              <a:pPr>
                <a:defRPr/>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07.xml"/><Relationship Id="rId5" Type="http://schemas.openxmlformats.org/officeDocument/2006/relationships/slide" Target="slide147.xml"/><Relationship Id="rId4" Type="http://schemas.openxmlformats.org/officeDocument/2006/relationships/slide" Target="slide10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179387" y="116632"/>
            <a:ext cx="8785225" cy="2160588"/>
          </a:xfrm>
          <a:solidFill>
            <a:srgbClr val="990033"/>
          </a:solidFill>
          <a:ln>
            <a:solidFill>
              <a:schemeClr val="bg1"/>
            </a:solidFill>
          </a:ln>
        </p:spPr>
        <p:txBody>
          <a:bodyPr/>
          <a:lstStyle/>
          <a:p>
            <a:pPr eaLnBrk="1" hangingPunct="1"/>
            <a:r>
              <a:rPr lang="ar-EG" sz="3600" dirty="0">
                <a:solidFill>
                  <a:schemeClr val="bg1"/>
                </a:solidFill>
              </a:rPr>
              <a:t>قراءات آحاد شهر بابه</a:t>
            </a:r>
            <a:br>
              <a:rPr lang="ar-EG" sz="3600" dirty="0">
                <a:solidFill>
                  <a:schemeClr val="bg1"/>
                </a:solidFill>
              </a:rPr>
            </a:br>
            <a:r>
              <a:rPr lang="en-CA" sz="3600" dirty="0">
                <a:solidFill>
                  <a:schemeClr val="bg1"/>
                </a:solidFill>
              </a:rPr>
              <a:t>Lectures </a:t>
            </a:r>
            <a:r>
              <a:rPr lang="fr-CA" sz="3600" dirty="0">
                <a:solidFill>
                  <a:schemeClr val="bg1"/>
                </a:solidFill>
              </a:rPr>
              <a:t>des dimanches du mois de </a:t>
            </a:r>
            <a:r>
              <a:rPr lang="fr-CA" sz="3600" dirty="0" err="1">
                <a:solidFill>
                  <a:schemeClr val="bg1"/>
                </a:solidFill>
              </a:rPr>
              <a:t>Babah</a:t>
            </a:r>
            <a:endParaRPr lang="fr-CA" sz="3600" dirty="0">
              <a:solidFill>
                <a:schemeClr val="bg1"/>
              </a:solidFill>
            </a:endParaRPr>
          </a:p>
        </p:txBody>
      </p:sp>
      <p:sp>
        <p:nvSpPr>
          <p:cNvPr id="2051" name="Text Box 3"/>
          <p:cNvSpPr txBox="1">
            <a:spLocks noChangeArrowheads="1"/>
          </p:cNvSpPr>
          <p:nvPr/>
        </p:nvSpPr>
        <p:spPr bwMode="auto">
          <a:xfrm>
            <a:off x="574675" y="2403475"/>
            <a:ext cx="7597775" cy="3970318"/>
          </a:xfrm>
          <a:prstGeom prst="rect">
            <a:avLst/>
          </a:prstGeom>
          <a:noFill/>
          <a:ln w="9525">
            <a:noFill/>
            <a:miter lim="800000"/>
            <a:headEnd/>
            <a:tailEnd/>
          </a:ln>
        </p:spPr>
        <p:txBody>
          <a:bodyPr>
            <a:spAutoFit/>
          </a:bodyPr>
          <a:lstStyle/>
          <a:p>
            <a:pPr marL="457200" indent="-457200" algn="l" rtl="0">
              <a:spcBef>
                <a:spcPct val="50000"/>
              </a:spcBef>
            </a:pPr>
            <a:r>
              <a:rPr lang="en-US" sz="3600" dirty="0">
                <a:solidFill>
                  <a:schemeClr val="bg1"/>
                </a:solidFill>
              </a:rPr>
              <a:t>1. </a:t>
            </a:r>
            <a:r>
              <a:rPr lang="en-US" sz="3600" dirty="0">
                <a:solidFill>
                  <a:schemeClr val="hlink"/>
                </a:solidFill>
                <a:hlinkClick r:id="rId2" action="ppaction://hlinksldjump"/>
              </a:rPr>
              <a:t>First Sunday of </a:t>
            </a:r>
            <a:r>
              <a:rPr lang="en-US" sz="3600" dirty="0" err="1">
                <a:solidFill>
                  <a:schemeClr val="hlink"/>
                </a:solidFill>
                <a:hlinkClick r:id="rId2" action="ppaction://hlinksldjump"/>
              </a:rPr>
              <a:t>Babah</a:t>
            </a:r>
            <a:endParaRPr lang="en-US" sz="3600" dirty="0">
              <a:solidFill>
                <a:schemeClr val="hlink"/>
              </a:solidFill>
            </a:endParaRPr>
          </a:p>
          <a:p>
            <a:pPr marL="457200" indent="-457200" algn="l" rtl="0">
              <a:spcBef>
                <a:spcPct val="50000"/>
              </a:spcBef>
            </a:pPr>
            <a:r>
              <a:rPr lang="en-US" sz="3600" dirty="0">
                <a:solidFill>
                  <a:schemeClr val="bg1"/>
                </a:solidFill>
              </a:rPr>
              <a:t>2. </a:t>
            </a:r>
            <a:r>
              <a:rPr lang="en-US" sz="3600" dirty="0">
                <a:solidFill>
                  <a:schemeClr val="bg1"/>
                </a:solidFill>
                <a:hlinkClick r:id="rId3" action="ppaction://hlinksldjump"/>
              </a:rPr>
              <a:t>Second Sunday of </a:t>
            </a:r>
            <a:r>
              <a:rPr lang="en-US" sz="3600" dirty="0" err="1">
                <a:solidFill>
                  <a:schemeClr val="bg1"/>
                </a:solidFill>
                <a:hlinkClick r:id="rId3" action="ppaction://hlinksldjump"/>
              </a:rPr>
              <a:t>Babah</a:t>
            </a:r>
            <a:endParaRPr lang="en-US" sz="3600" dirty="0">
              <a:solidFill>
                <a:schemeClr val="bg1"/>
              </a:solidFill>
            </a:endParaRPr>
          </a:p>
          <a:p>
            <a:pPr marL="457200" indent="-457200" algn="l" rtl="0">
              <a:spcBef>
                <a:spcPct val="50000"/>
              </a:spcBef>
            </a:pPr>
            <a:r>
              <a:rPr lang="en-US" sz="3600" dirty="0">
                <a:solidFill>
                  <a:schemeClr val="bg1"/>
                </a:solidFill>
              </a:rPr>
              <a:t>3. </a:t>
            </a:r>
            <a:r>
              <a:rPr lang="en-US" sz="3600" dirty="0">
                <a:solidFill>
                  <a:schemeClr val="bg1"/>
                </a:solidFill>
                <a:hlinkClick r:id="rId4" action="ppaction://hlinksldjump"/>
              </a:rPr>
              <a:t>Third Sunday of </a:t>
            </a:r>
            <a:r>
              <a:rPr lang="en-US" sz="3600" dirty="0" err="1">
                <a:solidFill>
                  <a:schemeClr val="bg1"/>
                </a:solidFill>
                <a:hlinkClick r:id="rId4" action="ppaction://hlinksldjump"/>
              </a:rPr>
              <a:t>Babah</a:t>
            </a:r>
            <a:r>
              <a:rPr lang="en-US" dirty="0">
                <a:hlinkClick r:id="rId4" action="ppaction://hlinksldjump"/>
              </a:rPr>
              <a:t> </a:t>
            </a:r>
            <a:endParaRPr lang="en-US" dirty="0"/>
          </a:p>
          <a:p>
            <a:pPr marL="457200" indent="-457200" algn="l" rtl="0">
              <a:spcBef>
                <a:spcPct val="50000"/>
              </a:spcBef>
            </a:pPr>
            <a:r>
              <a:rPr lang="en-US" sz="3600" dirty="0">
                <a:solidFill>
                  <a:schemeClr val="bg1"/>
                </a:solidFill>
              </a:rPr>
              <a:t>4. </a:t>
            </a:r>
            <a:r>
              <a:rPr lang="en-US" sz="3600" dirty="0">
                <a:solidFill>
                  <a:schemeClr val="bg1"/>
                </a:solidFill>
                <a:hlinkClick r:id="rId5" action="ppaction://hlinksldjump"/>
              </a:rPr>
              <a:t>Fourth Sunday of </a:t>
            </a:r>
            <a:r>
              <a:rPr lang="en-US" sz="3600" dirty="0" err="1">
                <a:solidFill>
                  <a:schemeClr val="bg1"/>
                </a:solidFill>
                <a:hlinkClick r:id="rId5" action="ppaction://hlinksldjump"/>
              </a:rPr>
              <a:t>Babah</a:t>
            </a:r>
            <a:endParaRPr lang="en-US" sz="3600" dirty="0">
              <a:solidFill>
                <a:schemeClr val="bg1"/>
              </a:solidFill>
            </a:endParaRPr>
          </a:p>
          <a:p>
            <a:pPr marL="457200" indent="-457200" algn="l" rtl="0">
              <a:spcBef>
                <a:spcPct val="50000"/>
              </a:spcBef>
            </a:pPr>
            <a:r>
              <a:rPr lang="en-CA" sz="3600" dirty="0">
                <a:solidFill>
                  <a:schemeClr val="bg1"/>
                </a:solidFill>
              </a:rPr>
              <a:t>5. </a:t>
            </a:r>
            <a:r>
              <a:rPr lang="en-US" sz="3600" dirty="0">
                <a:solidFill>
                  <a:schemeClr val="bg1"/>
                </a:solidFill>
                <a:hlinkClick r:id="rId6" action="ppaction://hlinksldjump"/>
              </a:rPr>
              <a:t>Fifth Sunday of </a:t>
            </a:r>
            <a:r>
              <a:rPr lang="en-US" sz="3600" dirty="0" err="1">
                <a:solidFill>
                  <a:schemeClr val="bg1"/>
                </a:solidFill>
                <a:hlinkClick r:id="rId6" action="ppaction://hlinksldjump"/>
              </a:rPr>
              <a:t>Babah</a:t>
            </a:r>
            <a:endParaRPr lang="en-US" sz="36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13" name="Group 9"/>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الأول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Le Premier Dimanche du mois de Babah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0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260" name="Group 28"/>
          <p:cNvGraphicFramePr>
            <a:graphicFrameLocks noGrp="1"/>
          </p:cNvGraphicFramePr>
          <p:nvPr/>
        </p:nvGraphicFramePr>
        <p:xfrm>
          <a:off x="107950" y="115888"/>
          <a:ext cx="8928100" cy="6612002"/>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العشية </a:t>
                      </a:r>
                      <a:r>
                        <a:rPr kumimoji="0" lang="ar-SA" sz="3600" b="0" i="0" u="sng" strike="noStrike" cap="none" normalizeH="0" baseline="0" dirty="0">
                          <a:ln>
                            <a:noFill/>
                          </a:ln>
                          <a:solidFill>
                            <a:srgbClr val="FF9933"/>
                          </a:solidFill>
                          <a:effectLst/>
                          <a:latin typeface="Arial" charset="0"/>
                          <a:cs typeface="Arial" charset="0"/>
                        </a:rPr>
                        <a:t> 66 : </a:t>
                      </a:r>
                      <a:r>
                        <a:rPr kumimoji="0" lang="ar-EG" sz="3600" b="0" i="0" u="sng" strike="noStrike" cap="none" normalizeH="0" baseline="0" dirty="0">
                          <a:ln>
                            <a:noFill/>
                          </a:ln>
                          <a:solidFill>
                            <a:srgbClr val="FF9933"/>
                          </a:solidFill>
                          <a:effectLst/>
                          <a:latin typeface="Arial" charset="0"/>
                          <a:cs typeface="Arial" charset="0"/>
                        </a:rPr>
                        <a:t>2-1</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لِيترأف الله علينا ويُباركنا. وليُظهِر وجههُ علينا ويرحمنا. لتُعرَف في الأرضِ طريقُكَ. وفي كلِّ الأُمَم خلاصُكَ.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Que Dieu nous prenne en pitié et nous bénisse, Qu'il fasse briller sa face parmi nous,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Pour que, sur la terre, on connaisse 	ton chemin, Et parmi toutes  les  nations, ton salut,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67:1-2</a:t>
                      </a:r>
                      <a:endParaRPr kumimoji="0" lang="en-US"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God be merciful to us and bless us, And cause His face to shine upon us. Selah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Your way may be known on earth, Your salvation among all nations.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itle 3"/>
          <p:cNvSpPr>
            <a:spLocks noGrp="1"/>
          </p:cNvSpPr>
          <p:nvPr>
            <p:ph type="ctrTitle"/>
          </p:nvPr>
        </p:nvSpPr>
        <p:spPr/>
        <p:txBody>
          <a:bodyPr/>
          <a:lstStyle/>
          <a:p>
            <a:r>
              <a:rPr lang="en-US" dirty="0"/>
              <a:t>1pv</a:t>
            </a:r>
          </a:p>
        </p:txBody>
      </p:sp>
      <p:sp>
        <p:nvSpPr>
          <p:cNvPr id="5" name="Text Box 29">
            <a:hlinkClick r:id="" action="ppaction://macro?name=LetThemExaltHimForBishop"/>
          </p:cNvPr>
          <p:cNvSpPr txBox="1">
            <a:spLocks noChangeArrowheads="1"/>
          </p:cNvSpPr>
          <p:nvPr/>
        </p:nvSpPr>
        <p:spPr bwMode="auto">
          <a:xfrm>
            <a:off x="7412665"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6" name="Group 90"/>
          <p:cNvGraphicFramePr>
            <a:graphicFrameLocks noGrp="1"/>
          </p:cNvGraphicFramePr>
          <p:nvPr/>
        </p:nvGraphicFramePr>
        <p:xfrm>
          <a:off x="107950" y="44450"/>
          <a:ext cx="9001125" cy="677075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15:14 -21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r>
                        <a:rPr kumimoji="0" lang="en-US" sz="2800" b="0" i="0" u="none" strike="noStrike" cap="none" normalizeH="0" baseline="0">
                          <a:ln>
                            <a:noFill/>
                          </a:ln>
                          <a:solidFill>
                            <a:schemeClr val="tx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57775">
                <a:tc>
                  <a:txBody>
                    <a:bodyPr/>
                    <a:lstStyle/>
                    <a:p>
                      <a:pPr marL="111125" marR="0" lvl="0" indent="-15875"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Mathieu </a:t>
                      </a:r>
                      <a:r>
                        <a:rPr kumimoji="0" lang="en-US" sz="3600" b="0" i="0" u="sng" strike="noStrike" cap="none" normalizeH="0" baseline="0">
                          <a:ln>
                            <a:noFill/>
                          </a:ln>
                          <a:solidFill>
                            <a:srgbClr val="FF9933"/>
                          </a:solidFill>
                          <a:effectLst/>
                          <a:latin typeface="Arial" charset="0"/>
                          <a:cs typeface="Times New Roman" pitchFamily="18" charset="0"/>
                        </a:rPr>
                        <a:t>14:15-21</a:t>
                      </a:r>
                    </a:p>
                    <a:p>
                      <a:pPr marL="111125" marR="0" lvl="0" indent="-15875"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soir venu, les disciples s'approchèrent de lui et lui dirent: "L'endroit est désert et déjà l'heure est tardive; renvoie donc les foules, qu'elles aillent dans les villages s'acheter des vivres."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67" name="Group 123"/>
          <p:cNvGraphicFramePr>
            <a:graphicFrameLocks noGrp="1"/>
          </p:cNvGraphicFramePr>
          <p:nvPr/>
        </p:nvGraphicFramePr>
        <p:xfrm>
          <a:off x="0" y="188913"/>
          <a:ext cx="9109075" cy="6194426"/>
        </p:xfrm>
        <a:graphic>
          <a:graphicData uri="http://schemas.openxmlformats.org/drawingml/2006/table">
            <a:tbl>
              <a:tblPr rtl="1"/>
              <a:tblGrid>
                <a:gridCol w="4824412">
                  <a:extLst>
                    <a:ext uri="{9D8B030D-6E8A-4147-A177-3AD203B41FA5}">
                      <a16:colId xmlns:a16="http://schemas.microsoft.com/office/drawing/2014/main" val="20000"/>
                    </a:ext>
                  </a:extLst>
                </a:gridCol>
                <a:gridCol w="4284663">
                  <a:extLst>
                    <a:ext uri="{9D8B030D-6E8A-4147-A177-3AD203B41FA5}">
                      <a16:colId xmlns:a16="http://schemas.microsoft.com/office/drawing/2014/main" val="20001"/>
                    </a:ext>
                  </a:extLst>
                </a:gridCol>
              </a:tblGrid>
              <a:tr h="1944688">
                <a:tc gridSpan="2">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236538"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Mais Jésus leur dit: "Elles n'ont pas besoin d'y aller: donnez-leur vous-mêmes à manger." 17 Alors ils lui disent: "Nous n'avons ici que cinq pains et deux poissons."  "Apportez-les-moi ici", dit-il.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64" name="Group 96"/>
          <p:cNvGraphicFramePr>
            <a:graphicFrameLocks noGrp="1"/>
          </p:cNvGraphicFramePr>
          <p:nvPr/>
        </p:nvGraphicFramePr>
        <p:xfrm>
          <a:off x="107950" y="115888"/>
          <a:ext cx="8928100" cy="6087428"/>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03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Et, ayant donné l'ordre aux foules de s'installer sur l'herbe, il prit les cinq pains et les deux poissons et, levant son regard vers le ciel, il prononça la bénédiction;  puis, rompant les pains, ils les donna aux disciples, et les disciples aux foules.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785" name="Group 33"/>
          <p:cNvGraphicFramePr>
            <a:graphicFrameLocks noGrp="1"/>
          </p:cNvGraphicFramePr>
          <p:nvPr/>
        </p:nvGraphicFramePr>
        <p:xfrm>
          <a:off x="107950" y="115888"/>
          <a:ext cx="9001125" cy="592963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20 </a:t>
                      </a:r>
                      <a:r>
                        <a:rPr kumimoji="0" lang="fr-FR" sz="2800" b="0" i="0" u="none" strike="noStrike" cap="none" normalizeH="0" baseline="0">
                          <a:ln>
                            <a:noFill/>
                          </a:ln>
                          <a:solidFill>
                            <a:schemeClr val="bg1"/>
                          </a:solidFill>
                          <a:effectLst/>
                          <a:latin typeface="Arial" charset="0"/>
                          <a:cs typeface="Arial" charset="0"/>
                        </a:rPr>
                        <a:t>Ils mangèrent tous et furent rassasiés; et l'on emporta ce qui restait des morceaux: douze paniers pleins! 21 Or, ceux qui avaient mangé étaient environ cinq mille hommes, sans compter les femmes et les enfants.</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02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824" name="Group 72"/>
          <p:cNvGraphicFramePr>
            <a:graphicFrameLocks noGrp="1"/>
          </p:cNvGraphicFramePr>
          <p:nvPr/>
        </p:nvGraphicFramePr>
        <p:xfrm>
          <a:off x="34925" y="44450"/>
          <a:ext cx="9145588" cy="61612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6</a:t>
                      </a:r>
                      <a:r>
                        <a:rPr kumimoji="0" lang="ar-EG" sz="3600" b="0" i="0" u="sng" strike="noStrike" cap="none" normalizeH="0" baseline="0" dirty="0">
                          <a:ln>
                            <a:noFill/>
                          </a:ln>
                          <a:solidFill>
                            <a:srgbClr val="FF9933"/>
                          </a:solidFill>
                          <a:effectLst/>
                          <a:latin typeface="Arial" charset="0"/>
                          <a:cs typeface="Arial" charset="0"/>
                        </a:rPr>
                        <a:t>2</a:t>
                      </a:r>
                      <a:r>
                        <a:rPr kumimoji="0" lang="ar-SA" sz="3600" b="0" i="0" u="sng" strike="noStrike" cap="none" normalizeH="0" baseline="0" dirty="0">
                          <a:ln>
                            <a:noFill/>
                          </a:ln>
                          <a:solidFill>
                            <a:srgbClr val="FF9933"/>
                          </a:solidFill>
                          <a:effectLst/>
                          <a:latin typeface="Arial" charset="0"/>
                          <a:cs typeface="Arial" charset="0"/>
                        </a:rPr>
                        <a:t> : </a:t>
                      </a:r>
                      <a:r>
                        <a:rPr kumimoji="0" lang="ar-EG" sz="3600" b="0" i="0" u="sng" strike="noStrike" cap="none" normalizeH="0" baseline="0" dirty="0">
                          <a:ln>
                            <a:noFill/>
                          </a:ln>
                          <a:solidFill>
                            <a:srgbClr val="FF9933"/>
                          </a:solidFill>
                          <a:effectLst/>
                          <a:latin typeface="Arial" charset="0"/>
                          <a:cs typeface="Arial" charset="0"/>
                        </a:rPr>
                        <a:t>2-1</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يا الله إلهي إليكَ أُبكِّرُ، لأن نَفسِي عَطِشَتْ إليكَ. هكذا ظَهرتُ لكَ في القُدسِ لأرَى قُوَّتَكَ ومَجْدَكَ.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4000" b="0" i="0" u="sng" strike="noStrike" cap="none" normalizeH="0" baseline="0" dirty="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63:1,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Dieu, c'est toi mon Dieu, dès l'aube je te désire; mon âme a soif de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J'étais ainsi quand je t'ai vu dans le sanctuaire, en contemplant ta force et ta gloire,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63:1,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 God, You are my God; Early will I seek You; My soul thirsts for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I have looked for You  in the sanctuary, To see Your power   and Your glory.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1pm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63" name="Group 87"/>
          <p:cNvGraphicFramePr>
            <a:graphicFrameLocks noGrp="1"/>
          </p:cNvGraphicFramePr>
          <p:nvPr/>
        </p:nvGraphicFramePr>
        <p:xfrm>
          <a:off x="107950" y="44450"/>
          <a:ext cx="9072563" cy="673608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28:1-20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عشيَّة السُّبوت، عند فجر أول الأُسبوع، جاءت مريم المجدليَّة ومريم الأُخرى لتنظُرا القبر. </a:t>
                      </a:r>
                      <a:r>
                        <a:rPr kumimoji="0" lang="ar-SA" sz="3600" b="0" i="0" u="none" strike="noStrike" cap="none" normalizeH="0" baseline="0">
                          <a:ln>
                            <a:noFill/>
                          </a:ln>
                          <a:solidFill>
                            <a:schemeClr val="bg1"/>
                          </a:solidFill>
                          <a:effectLst/>
                          <a:latin typeface="Arial" charset="0"/>
                          <a:cs typeface="Arial" charset="0"/>
                        </a:rPr>
                        <a:t>وإذا زلزلةٌ عظيمةٌ قد حدثت، لأنَّ ملاك الربِّ نزل من السَّماء</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02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33"/>
                          </a:solidFill>
                          <a:effectLst/>
                          <a:latin typeface="Arial" charset="0"/>
                          <a:cs typeface="Times New Roman" pitchFamily="18" charset="0"/>
                        </a:rPr>
                        <a:t>Matthieu </a:t>
                      </a:r>
                      <a:r>
                        <a:rPr kumimoji="0" lang="en-US" sz="3000" b="0" i="0" u="sng" strike="noStrike" cap="none" normalizeH="0" baseline="0">
                          <a:ln>
                            <a:noFill/>
                          </a:ln>
                          <a:solidFill>
                            <a:srgbClr val="FF9933"/>
                          </a:solidFill>
                          <a:effectLst/>
                          <a:latin typeface="Arial" charset="0"/>
                          <a:cs typeface="Times New Roman" pitchFamily="18" charset="0"/>
                        </a:rPr>
                        <a:t>28:1-20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Après le sabbat, au commencement du premier jour de la semaine, Marie de Magdalena et l'autre Marie vinrent voir le sépulcre.2 Et voilà qu'il se fit un grand tremblement de terre: l'Ange du Seigneur descendit du ciel,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33"/>
                          </a:solidFill>
                          <a:effectLst/>
                          <a:latin typeface="Arial" charset="0"/>
                          <a:cs typeface="Times New Roman" pitchFamily="18" charset="0"/>
                        </a:rPr>
                        <a:t>Matthew 28:1-20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the Sabbath, as the first day of the week began to dawn, Mary Magdalene and the other Mary came to see the tomb. 2 And behold, there was a great earthquake; for an angel of the Lord  descended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109" name="Group 29"/>
          <p:cNvGraphicFramePr>
            <a:graphicFrameLocks noGrp="1"/>
          </p:cNvGraphicFramePr>
          <p:nvPr/>
        </p:nvGraphicFramePr>
        <p:xfrm>
          <a:off x="107950" y="115888"/>
          <a:ext cx="9001125" cy="6467475"/>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ودحرج </a:t>
                      </a:r>
                      <a:r>
                        <a:rPr kumimoji="0" lang="ar-SA" sz="3200" b="0" i="0" u="none" strike="noStrike" cap="none" normalizeH="0" baseline="0">
                          <a:ln>
                            <a:noFill/>
                          </a:ln>
                          <a:solidFill>
                            <a:schemeClr val="bg1"/>
                          </a:solidFill>
                          <a:effectLst/>
                          <a:latin typeface="Arial" charset="0"/>
                          <a:cs typeface="Arial" charset="0"/>
                        </a:rPr>
                        <a:t>الحجر عن باب القبر، وجلس عليه. وكان منظرهُ كالبرق، ولباسهُ أبيض كالثَّلج. ومِن خوفِهِ اضطرب الحرَّاس وصاروا كأمواتٍ.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94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vint rouler  la pierre et s'assit dessus. 3 Il avait l'aspect de l'éclair et son vêtement était blanc comme neige. 4 Dans la crainte qu'ils en eurent, les gardes furent bouleversés et devinrent comme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came  and rolled back the stone from the door,  and sat on it.</a:t>
                      </a:r>
                      <a:r>
                        <a:rPr kumimoji="0" lang="en-US" sz="26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3 His countenance was like lightning, and his clothing as white as snow. 4 And the guards shook for fear  of him, and became like dead men.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37" name="Group 77"/>
          <p:cNvGraphicFramePr>
            <a:graphicFrameLocks noGrp="1"/>
          </p:cNvGraphicFramePr>
          <p:nvPr/>
        </p:nvGraphicFramePr>
        <p:xfrm>
          <a:off x="107950" y="115888"/>
          <a:ext cx="8928100" cy="583406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الملاك وقال للمرأتين: " لا تخافا أنتُما، فإنِّى أعلم أنَّكُما تطلُبان يسوع الذي صُلِبَ. ليس هو ههُنا، بل قام كما قال. هلُمَّا انظُرا الموضِع الذي كان موضوعاً فيه.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Mais l'ange prit la parole et dit aux femmes: "Soyez sans crainte, vous. Je sais que vous cherchez Jésus, le crucifié. 6 Il n'est pas ici, car il est ressuscité comme il l'avait dit; venez voir l'endroit où il gisait.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the angel answered  and said to the women, Do not be afraid, for I know that you seek Jesus who was crucified. 6 He is not here; for He is risen, as He said. Come, see the place where the Lord lay.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35" name="Group 63"/>
          <p:cNvGraphicFramePr>
            <a:graphicFrameLocks noGrp="1"/>
          </p:cNvGraphicFramePr>
          <p:nvPr/>
        </p:nvGraphicFramePr>
        <p:xfrm>
          <a:off x="107950" y="115888"/>
          <a:ext cx="9072563" cy="664896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واذهبا سريعاً قولا لتلاميذه: إنه قد قام من بين الأموات. وها هو يسبقكُم إلى الجليل. هُناك ترونه. ها أنا قد قُلتُ لكُما ".</a:t>
                      </a:r>
                      <a:r>
                        <a:rPr kumimoji="0" lang="en-CA"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فخرجتا سريعاً من القبر بخوفٍ وفرحٍ عظيم، مُسرعتين لتُخبرا تلاميذه.</a:t>
                      </a:r>
                      <a:endParaRPr kumimoji="0" lang="en-CA" sz="35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 vite, allez dire à ses disciples: "Il est ressuscité des morts, et voici qu'il vous précède en Galilée; c'est là que vous le verrez. Voilà, je vous l'ai dit. Quittant vite le tombeau, avec crainte et grande joie, elles coururent porter la nouvelle à ses disciples.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go quickly and tell His disciples that He is risen from the dead, and indeed He is going before you into Galilee; there you will see Him. Behold, I have told you. 8 So they went out quickly from the tomb with fear and great joy, and ran to bring His disciples word.</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510" name="Group 46"/>
          <p:cNvGraphicFramePr>
            <a:graphicFrameLocks noGrp="1"/>
          </p:cNvGraphicFramePr>
          <p:nvPr/>
        </p:nvGraphicFramePr>
        <p:xfrm>
          <a:off x="107950" y="44450"/>
          <a:ext cx="9001125" cy="652704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500" b="0" i="0" u="none" strike="noStrike" cap="none" normalizeH="0" baseline="0">
                          <a:ln>
                            <a:noFill/>
                          </a:ln>
                          <a:solidFill>
                            <a:schemeClr val="bg1"/>
                          </a:solidFill>
                          <a:effectLst/>
                          <a:latin typeface="Arial" charset="0"/>
                          <a:cs typeface="Arial" charset="0"/>
                        </a:rPr>
                        <a:t>وإذا يسوع لاقاهما قائلاً:" سلامٌ لكما". </a:t>
                      </a:r>
                      <a:r>
                        <a:rPr kumimoji="0" lang="ar-SA" sz="3600" b="0" i="0" u="none" strike="noStrike" cap="none" normalizeH="0" baseline="0">
                          <a:ln>
                            <a:noFill/>
                          </a:ln>
                          <a:solidFill>
                            <a:schemeClr val="bg1"/>
                          </a:solidFill>
                          <a:effectLst/>
                          <a:latin typeface="Arial" charset="0"/>
                          <a:cs typeface="Arial" charset="0"/>
                        </a:rPr>
                        <a:t>فأمَّا هُما فأمسكتا بقدميه وسجدتا له.</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حينئذٍ قال لهما يسوع: " لا تخافا. اذهبا اعلما إخوتي أن يذهبوا إلى الجليل، وهناك يرونني ".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Et voici que Jésus vint à leur rencontre et leur dit: "Je vous salue." Elles s'approchèrent de lui et lui saisirent les pieds en se prosternant devant lui. 10 Alors Jésus leur dit: "Soyez sans crainte. Allez annoncer à mes frères qu'ils doivent se rendre en Galilée: c'est là qu'ils me verront."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as they went to tell His disciples, behold, Jesus  met them, saying, Rejoice! So they came and held Him by the feet and worshiped Him. 10 Then Jesus said to them, Do not be afraid. Go and tell My brethren to go to Galilee, and there they will see Me.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49" name="Group 53"/>
          <p:cNvGraphicFramePr>
            <a:graphicFrameLocks noGrp="1"/>
          </p:cNvGraphicFramePr>
          <p:nvPr/>
        </p:nvGraphicFramePr>
        <p:xfrm>
          <a:off x="107950" y="44450"/>
          <a:ext cx="9072563" cy="646608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هما ذاهبتان إذا قومٌ من الحُرَّاس جاءوا إلى المدينة وأخبروا رؤساء الكهنة بكل ما كان. </a:t>
                      </a:r>
                      <a:r>
                        <a:rPr kumimoji="0" lang="ar-SA" sz="3600" b="0" i="0" u="none" strike="noStrike" cap="none" normalizeH="0" baseline="0">
                          <a:ln>
                            <a:noFill/>
                          </a:ln>
                          <a:solidFill>
                            <a:schemeClr val="bg1"/>
                          </a:solidFill>
                          <a:effectLst/>
                          <a:latin typeface="Arial" charset="0"/>
                          <a:cs typeface="Arial" charset="0"/>
                        </a:rPr>
                        <a:t>فاجتمعوا مع الشُّيوخ، وتشاوروا، وأخذوا فضَّةً ذاتَ قيمةٍ وأعطوها للجند</a:t>
                      </a:r>
                      <a:r>
                        <a:rPr kumimoji="0" lang="ar-EG" sz="3600" b="0" i="0" u="none" strike="noStrike" cap="none" normalizeH="0" baseline="0">
                          <a:ln>
                            <a:noFill/>
                          </a:ln>
                          <a:solidFill>
                            <a:schemeClr val="bg1"/>
                          </a:solidFill>
                          <a:effectLst/>
                          <a:latin typeface="Arial" charset="0"/>
                          <a:cs typeface="Arial" charset="0"/>
                        </a:rPr>
                        <a:t>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Comme elles étaient en chemin, voici que quelques hommes de la garde vinrent à la ville informer les grands prêtres de tout ce qui était arrivé. 12 Ceux-ci, après s'être assemblés avec les anciens et avoir tenu conseil, donnèrent aux soldats une bonne somme d'argent,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while they were going, behold, some of the guard came into the city and reported to the chief priests all the things that had happened. 12 When they had assembled with the elders and consulted together, they gave a large sum of money to the soldiers,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51" name="Group 51"/>
          <p:cNvGraphicFramePr>
            <a:graphicFrameLocks noGrp="1"/>
          </p:cNvGraphicFramePr>
          <p:nvPr/>
        </p:nvGraphicFramePr>
        <p:xfrm>
          <a:off x="107950" y="115888"/>
          <a:ext cx="9001125" cy="5834063"/>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قائلين: " قولوا</a:t>
                      </a:r>
                      <a:r>
                        <a:rPr kumimoji="0" lang="en-US"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 إن تلاميذه أتوا ليلاً وسرقوه ونحنُ نيامٌ. وإذا سمع الوالي هذا القول نُقنعه نحنُ، ونصيِّركم مُطمئنِّين ".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13 </a:t>
                      </a:r>
                      <a:r>
                        <a:rPr kumimoji="0" lang="fr-FR" sz="2800" b="0" i="0" u="none" strike="noStrike" cap="none" normalizeH="0" baseline="0">
                          <a:ln>
                            <a:noFill/>
                          </a:ln>
                          <a:solidFill>
                            <a:schemeClr val="bg1"/>
                          </a:solidFill>
                          <a:effectLst/>
                          <a:latin typeface="Arial" charset="0"/>
                          <a:cs typeface="Arial" charset="0"/>
                        </a:rPr>
                        <a:t>avec cette consigne: "Vous direz ceci: "Ses disciples sont venus de nuit et l'ont dérobé pendant que nous dormions. 14 Et si l'affaire vient aux oreilles du gouverneur, c'est nous qui l'apaiserons, et nous ferons en sorte que vous ne soyez pas inquiétés.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saying, Tell them, `His disciples came at night and stole Him away while we slept.' 14 And if this comes to the governor's ears, we will appease him and make  you secure.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57" name="Group 37"/>
          <p:cNvGraphicFramePr>
            <a:graphicFrameLocks noGrp="1"/>
          </p:cNvGraphicFramePr>
          <p:nvPr/>
        </p:nvGraphicFramePr>
        <p:xfrm>
          <a:off x="107950" y="188913"/>
          <a:ext cx="9001125" cy="6096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أمَّا هُم فأخذوا الفضَّة</a:t>
                      </a:r>
                      <a:r>
                        <a:rPr kumimoji="0" lang="en-US"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 وفعلوا كما علَّموهم، فشاع هذا القول عند اليهود إلى هذا اليوم. </a:t>
                      </a:r>
                      <a:endParaRPr kumimoji="0" lang="en-CA"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6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Ils prirent l'argent et se conformèrent à la leçon qu'on leur avait apprise. Ce récit s'est propagé chez les Juifs jusqu'à ce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they  took the money and did as they  were instructed; and this saying is commonly reported among the Jews until this day. </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53" name="Group 25"/>
          <p:cNvGraphicFramePr>
            <a:graphicFrameLocks noGrp="1"/>
          </p:cNvGraphicFramePr>
          <p:nvPr/>
        </p:nvGraphicFramePr>
        <p:xfrm>
          <a:off x="107950" y="44450"/>
          <a:ext cx="9001125"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الأحد عشر تلميذاً فمضوا إلى الجليل إلى الجبل، الذي وعدهم به يسوع. ولمَّا رأوه سجدوا له، ولكنَّ بعضهم شَكَّ.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 </a:t>
                      </a:r>
                      <a:r>
                        <a:rPr kumimoji="0" lang="fr-FR" sz="2800" b="0" i="0" u="none" strike="noStrike" cap="none" normalizeH="0" baseline="0">
                          <a:ln>
                            <a:noFill/>
                          </a:ln>
                          <a:solidFill>
                            <a:schemeClr val="bg1"/>
                          </a:solidFill>
                          <a:effectLst/>
                          <a:latin typeface="Arial" charset="0"/>
                          <a:cs typeface="Arial" charset="0"/>
                        </a:rPr>
                        <a:t>Quant aux douze disciples, ils se rendirent en Galilée, à la montagne où Jésus leur avait ordonné de se rendre. 17 Quand ils le virent, ils se prosternèrent, mais quelques-uns eurent des doutes.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the eleven disciples went away into Galilee, to the  mountain which Jesus had appointed for them. </a:t>
                      </a:r>
                      <a:r>
                        <a:rPr kumimoji="0" lang="en-US" sz="2700" b="0" i="0" u="none" strike="noStrike" cap="none" normalizeH="0" baseline="0">
                          <a:ln>
                            <a:noFill/>
                          </a:ln>
                          <a:solidFill>
                            <a:schemeClr val="bg1"/>
                          </a:solidFill>
                          <a:effectLst/>
                          <a:latin typeface="Arial" charset="0"/>
                          <a:cs typeface="Arial" charset="0"/>
                        </a:rPr>
                        <a:t>17 When they saw Him, they worshiped Him; but some doubted. </a:t>
                      </a:r>
                      <a:endParaRPr kumimoji="0" lang="en-CA" sz="27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382" name="Group 38"/>
          <p:cNvGraphicFramePr>
            <a:graphicFrameLocks noGrp="1"/>
          </p:cNvGraphicFramePr>
          <p:nvPr/>
        </p:nvGraphicFramePr>
        <p:xfrm>
          <a:off x="107950" y="44450"/>
          <a:ext cx="89281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فتقدَّم يسوع وخاطبهم قائلاً:" إني قد أُعطَيت كل سُلطان في السَّماء وعلى الأرض، فامضوا الآن وتلمذوا جميع الأُمَم</a:t>
                      </a:r>
                      <a:r>
                        <a:rPr kumimoji="0" lang="en-US" sz="3600" b="0" i="0" u="none" strike="noStrike" cap="none" normalizeH="0" baseline="0">
                          <a:ln>
                            <a:noFill/>
                          </a:ln>
                          <a:solidFill>
                            <a:schemeClr val="bg1"/>
                          </a:solidFill>
                          <a:effectLst/>
                          <a:latin typeface="Arial" charset="0"/>
                          <a:cs typeface="Arial" charset="0"/>
                        </a:rPr>
                        <a:t>‎</a:t>
                      </a:r>
                      <a:r>
                        <a:rPr kumimoji="0" lang="ar-SA" sz="3600" b="0" i="0" u="none" strike="noStrike" cap="none" normalizeH="0" baseline="0">
                          <a:ln>
                            <a:noFill/>
                          </a:ln>
                          <a:solidFill>
                            <a:schemeClr val="bg1"/>
                          </a:solidFill>
                          <a:effectLst/>
                          <a:latin typeface="Arial" charset="0"/>
                          <a:cs typeface="Arial" charset="0"/>
                        </a:rPr>
                        <a:t> وعمِّدوهم بِاسم الآب والابن والروح القدس.</a:t>
                      </a:r>
                      <a:r>
                        <a:rPr kumimoji="0" lang="ar-SA" sz="3200" b="0" i="0" u="none" strike="noStrike" cap="none" normalizeH="0" baseline="0">
                          <a:ln>
                            <a:noFill/>
                          </a:ln>
                          <a:solidFill>
                            <a:schemeClr val="bg1"/>
                          </a:solidFill>
                          <a:effectLst/>
                          <a:latin typeface="Arial" charset="0"/>
                          <a:cs typeface="Arial" charset="0"/>
                        </a:rPr>
                        <a:t> </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7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Jésus s'approcha d'eux et leur adressa ces paroles: "Tout pouvoir m'a été donné au ciel et sur la terre. 19 Allez donc: de toutes les nations faites des disciples, les baptisant au nom du Père et du Fils et du Saint-Esprit,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18 And Jesus came and spoke to them, saying,  All authority has been given to Me in heaven and on earth. 19 Go therefore and make disciples of all the nations, baptizing them in the name  of the Father and of the Son and of the Holy Spirit, </a:t>
                      </a:r>
                      <a:endParaRPr kumimoji="0" lang="en-CA" sz="27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67" name="Group 43"/>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وعلِّموهم أن يحفظوا جميع الأُمور التي أوصيتكم بها. وها أنا معكُم كلَّ الأيَّام إلى انقضاء الدَّهر ". آمين.</a:t>
                      </a:r>
                      <a:r>
                        <a:rPr kumimoji="0" lang="ar-EG" sz="3200" b="1" i="0" u="none" strike="noStrike" cap="none" normalizeH="0" baseline="0">
                          <a:ln>
                            <a:noFill/>
                          </a:ln>
                          <a:solidFill>
                            <a:srgbClr val="FF9900"/>
                          </a:solidFill>
                          <a:effectLst/>
                          <a:latin typeface="Arial" charset="0"/>
                          <a:cs typeface="Arial" charset="0"/>
                        </a:rPr>
                        <a:t>( والمجد للـه دائماً ) </a:t>
                      </a:r>
                      <a:endParaRPr kumimoji="0" lang="ar-SA" sz="32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a:t>
                      </a:r>
                      <a:r>
                        <a:rPr kumimoji="0" lang="fr-CA" sz="2800" b="0" i="0" u="none" strike="noStrike" cap="none" normalizeH="0" baseline="0">
                          <a:ln>
                            <a:noFill/>
                          </a:ln>
                          <a:solidFill>
                            <a:schemeClr val="bg1"/>
                          </a:solidFill>
                          <a:effectLst/>
                          <a:latin typeface="Arial" charset="0"/>
                          <a:cs typeface="Arial" charset="0"/>
                        </a:rPr>
                        <a:t>0 </a:t>
                      </a:r>
                      <a:r>
                        <a:rPr kumimoji="0" lang="fr-FR" sz="2800" b="0" i="0" u="none" strike="noStrike" cap="none" normalizeH="0" baseline="0">
                          <a:ln>
                            <a:noFill/>
                          </a:ln>
                          <a:solidFill>
                            <a:schemeClr val="bg1"/>
                          </a:solidFill>
                          <a:effectLst/>
                          <a:latin typeface="Arial" charset="0"/>
                          <a:cs typeface="Arial" charset="0"/>
                        </a:rPr>
                        <a:t>leur apprenant à garder tout ce que je vous ai prescrit. Et moi, je suis avec vous tous les jours jusqu'à la fin des temps. </a:t>
                      </a:r>
                      <a:r>
                        <a:rPr kumimoji="0" lang="en-US" sz="2800" b="0" i="0" u="none" strike="noStrike" cap="none" normalizeH="0" baseline="0">
                          <a:ln>
                            <a:noFill/>
                          </a:ln>
                          <a:solidFill>
                            <a:schemeClr val="bg1"/>
                          </a:solidFill>
                          <a:effectLst/>
                          <a:latin typeface="Arial" charset="0"/>
                          <a:cs typeface="Arial" charset="0"/>
                        </a:rPr>
                        <a:t>  Amen.</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teaching them to observe all things that I have commanded you; and lo, I am with you always, even to the end of the age. Amen.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2355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235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235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64" name="Group 124"/>
          <p:cNvGraphicFramePr>
            <a:graphicFrameLocks noGrp="1"/>
          </p:cNvGraphicFramePr>
          <p:nvPr/>
        </p:nvGraphicFramePr>
        <p:xfrm>
          <a:off x="34925" y="44450"/>
          <a:ext cx="9109075" cy="6595745"/>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الثانية إلى أهل كورنثوس</a:t>
                      </a:r>
                      <a:r>
                        <a:rPr kumimoji="0" lang="ar-EG"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2:12-3:6</a:t>
                      </a:r>
                      <a:r>
                        <a:rPr kumimoji="0" lang="ar-EG" sz="32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أتيتُ إلى ترواس، لأجل إنجيلِ المسيحِ، وانفتحَ لي بابٌ في الربِّ، لمْ تسترِحْ روحي، لأنِّي لم أَجِدْ تيطُسَ أخي. لكنْ ودَّعتُهُمْ وخرَجتُ من هناك إلى مَكِدُونيَّةَ.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2 Corinthians 2:12-3:6</a:t>
                      </a:r>
                      <a:r>
                        <a:rPr kumimoji="0" lang="fr-CA" sz="3000" b="0" i="0" u="none" strike="noStrike" cap="none" normalizeH="0" baseline="0">
                          <a:ln>
                            <a:noFill/>
                          </a:ln>
                          <a:solidFill>
                            <a:schemeClr val="bg1"/>
                          </a:solidFill>
                          <a:effectLst/>
                          <a:latin typeface="Arial" charset="0"/>
                          <a:cs typeface="Arial" charset="0"/>
                        </a:rPr>
                        <a:t> </a:t>
                      </a:r>
                      <a:endParaRPr kumimoji="0" lang="ar-EG" sz="3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J'arrivai alors à Troas pour prêcher l'Évangile du Christ et, bien que le Seigneur m'ouvrit grande la porte, 13 je n'eus pas l'esprit en repos, car je ne trouvai pas Tite, mon frère. J'ai donc pris congé d'eux et je suis parti pour la Macédoine.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2 Corinthians 2:12-3:6</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Furthermore, when I came to Troas to preach Christ's gospel, and a door was opened to me by the Lord, 13 I had no rest in my spirit, because I did not find Titus my brother; but taking my leave of them, I departed for Macedonia.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1p</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0" name="Group 48"/>
          <p:cNvGraphicFramePr>
            <a:graphicFrameLocks noGrp="1"/>
          </p:cNvGraphicFramePr>
          <p:nvPr/>
        </p:nvGraphicFramePr>
        <p:xfrm>
          <a:off x="34925" y="115888"/>
          <a:ext cx="9001125"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فشكراً لله الذي يُظهرُنا في المسيح كلَّ حينٍ، يُظهِرُ بنا رائحةَ مَعرفَتِهِ في كلِّ مكانٍ. لأنَّنا رائِحةُ المسيح الذَّكيَّة للهِ، في الذين يَخلُصُونَ وفي الذين يَهلِكونَ.</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Grâce soit rendue à Dieu qui  par le Christ, nous emmène en tout temps dans son triomphe et qui, par nous, répand en tout lieu le parfum de sa connaissance. 15 De fait, nous sommes pour Dieu la bonne odeur du Christ, pour ceux qui se sauvent et pour ceux qui se perdent;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Now thanks be to God who always leads us in triumph in Christ, and through us diffuses the fragrance of His knowledge in every place. 15 For we  are to God the fragrance  of Christ among those who   are being saved and   among those who are perishing.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21" name="Group 57"/>
          <p:cNvGraphicFramePr>
            <a:graphicFrameLocks noGrp="1"/>
          </p:cNvGraphicFramePr>
          <p:nvPr/>
        </p:nvGraphicFramePr>
        <p:xfrm>
          <a:off x="34925" y="44450"/>
          <a:ext cx="9145588" cy="644169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لقوم رائِحةُ موتٍ لموتٍ، ولقوم رائِحةُ حياةٍ لحياةٍ. ومَنْ هُمْ أهلاً لهذه؟ لأنَّنا لسنا كالكثيرينَ الذين يَغشُّونَ كلمةَ اللهِ بتجارتِهم، لكن كما من إخلاصٍ، بل كما مِنَ اللهِ نتكلَّمُ أمامَ اللهِ في المسيح.</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 </a:t>
                      </a:r>
                      <a:r>
                        <a:rPr kumimoji="0" lang="fr-FR" sz="2800" b="0" i="0" u="none" strike="noStrike" cap="none" normalizeH="0" baseline="0">
                          <a:ln>
                            <a:noFill/>
                          </a:ln>
                          <a:solidFill>
                            <a:schemeClr val="bg1"/>
                          </a:solidFill>
                          <a:effectLst/>
                          <a:latin typeface="Arial" charset="0"/>
                          <a:cs typeface="Arial" charset="0"/>
                        </a:rPr>
                        <a:t>pour les uns, une odeur de mort qui conduit à la mort, pour les autres, odeur de vie qui conduit à la vie. Et qui est à la hauteur d'une telle mission? 17 Nous ne sommes pas en effet comme tant d'autres qui trafiquent de la parole de Dieu; c'est avec sincérité, c'est de la part de Dieu, à la face de Dieu, dans le Christ, que nous parlons.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the one we are the aroma of death leading to death, and to the other the aroma of life leading to life. And who is sufficient for these things? 17 For we  are not, as so many, peddling the word of God; but as of sincerity, but as from God, we speak in the sight of God in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03" name="Group 91"/>
          <p:cNvGraphicFramePr>
            <a:graphicFrameLocks noGrp="1"/>
          </p:cNvGraphicFramePr>
          <p:nvPr/>
        </p:nvGraphicFramePr>
        <p:xfrm>
          <a:off x="107950" y="115888"/>
          <a:ext cx="9001125" cy="63054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أفنبتدئُ أيضاً نمدَحُ أنفُسَنا، أمْ لعلَّنا نحتاجُ كقومٍ لرسائل مدحٍ إليكُم، أو منكُم؟ لأن رسالتنا هيَ أنتم، مكتوبةً في قلوبنا، معروفةً ومقروءةً مِنْ جميع النَّاسِ. </a:t>
                      </a:r>
                      <a:endParaRPr kumimoji="0" lang="en-CA" sz="28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Allons-nous de nouveau nous recommander nous-mêmes? Ou bien avons-nous besoin, comme certains, de lettres de recommandation pour vous, ou de votre part? 2 Notre lettre, c'est vous, lettre écrite dans nos coeurs, connue et lue par tous les hommes.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Do we begin again to commend ourselves? Or   do we need, as some others, epistles of commendation   to you or letters of commendation from you? 2 You are our epistle written  in our hearts, known and read by all men;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403" name="Group 35"/>
          <p:cNvGraphicFramePr>
            <a:graphicFrameLocks noGrp="1"/>
          </p:cNvGraphicFramePr>
          <p:nvPr/>
        </p:nvGraphicFramePr>
        <p:xfrm>
          <a:off x="107950" y="115888"/>
          <a:ext cx="9001125" cy="6527040"/>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ظاهرينَ أنَّكُم رسالةُ المسيح، مخدومةً مِنَّا، مكتوبةً لا بمدادٍ بلْ بروحِ اللهِ الحيِّ، لا في ألواحٍ حجريَّةٍ بل في ألواحِ قلبٍ لحميَّةٍ. ولكن لنَا ثِقَةٌ مثلُ هذه بالمسيحِ لدَى اللهِ.</a:t>
                      </a:r>
                      <a:endParaRPr kumimoji="0" lang="en-CA" sz="28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De toute évidence, vous êtes une lettre du Christ confiée à notre ministère, écrite non avec de l'encre, mais avec l'Esprit du Dieu vivant, non sur des tables de pierre, mais sur des tables de chair, sur vos coeurs. 4 Telle est l'assurance que nous avons grâce au Christ, devant Dieu.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clearly you are an epistle of Christ, ministered by us, written not with ink but by the Spirit of the living God, not on tablets of stone but on tablets of flesh, that is, of the heart. 4 And we have such trust through Christ toward God.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421" name="Group 29"/>
          <p:cNvGraphicFramePr>
            <a:graphicFrameLocks noGrp="1"/>
          </p:cNvGraphicFramePr>
          <p:nvPr/>
        </p:nvGraphicFramePr>
        <p:xfrm>
          <a:off x="107950" y="44450"/>
          <a:ext cx="9001125" cy="644328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ليس أنَّنا أهلاً مِنْ أنفسِنا وحدنا أن نفتكِرَ شيئاً كأنَّهُ مِنْ أنفسِنا، بل كِفَايتُنا من اللهِ، هذا الذي جعلنا أهلاً لأن نكونَ خُدَّامَ العهد الجديد. لا بالحرفِ بل بالرُّوحِ. لأن الحرفَ يَقتُلُ ولكنَّ الرُّوحَ يُحْيي.</a:t>
                      </a:r>
                      <a:endParaRPr kumimoji="0" lang="en-CA"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Ce n'est pas à cause d'une capacité personnelle que nous pourrions mettre à notre compte, c'est de Dieu que vient notre capacité. 6 C'est lui qui nous a rendus capables d'être ministres d'une Alliance nouvelle, non de la lettre, mais de l'Esprit; car la lettre tue, mais l'Esprit donne la vie.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Not that we are sufficient of ourselves to think of anything as being from ourselves, but our sufficiency is from God, 6 who also made us sufficient as ministers of the new covenant, not of the letter but of the Spirit; for the letter kills, but the Spirit gives life.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3174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0" name="Group 102"/>
          <p:cNvGraphicFramePr>
            <a:graphicFrameLocks noGrp="1"/>
          </p:cNvGraphicFramePr>
          <p:nvPr/>
        </p:nvGraphicFramePr>
        <p:xfrm>
          <a:off x="34925" y="44450"/>
          <a:ext cx="9074150" cy="6510592"/>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الأولى( 1 : 22 ـ 2 :1 ـ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إذ</a:t>
                      </a:r>
                      <a:r>
                        <a:rPr kumimoji="0" lang="ar-SA" sz="3200" b="0" i="0" u="none" strike="noStrike" cap="none" normalizeH="0" baseline="0">
                          <a:ln>
                            <a:noFill/>
                          </a:ln>
                          <a:solidFill>
                            <a:schemeClr val="bg1"/>
                          </a:solidFill>
                          <a:effectLst/>
                          <a:latin typeface="Arial" charset="0"/>
                          <a:cs typeface="Arial" charset="0"/>
                        </a:rPr>
                        <a:t> قد طهَّرتم نفوسَكُمْ في طاعةِ الحقِّ بمحبةٍ أخويَّةٍ عديمةِ الرِّياءِ، أحِبُّوا بعضكُم بعضاً من قلبٍ طاهرٍ دائماً. مولودينَ ثانيةً،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1Pierre 1:22-2:5</a:t>
                      </a:r>
                      <a:endParaRPr kumimoji="0" lang="fr-CA"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Vous avez purifié vos âmes, en obéissant à la vérité, pour pratiquer un amour fraternel sans hypocrisie. Aimez-vous les uns les autres d'un coeur pur, 23 avec constance, vous qui avez été engendrés à nouveau</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1Peter 1:22-2:5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Since you have purified your souls in obeying the truth through the Spirit in sincere love  of the brethren, love one another fervently with a pure heart, 23 having been born again, </a:t>
                      </a:r>
                      <a:endParaRPr kumimoji="0" lang="en-US"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1c</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997" name="Group 29"/>
          <p:cNvGraphicFramePr>
            <a:graphicFrameLocks noGrp="1"/>
          </p:cNvGraphicFramePr>
          <p:nvPr/>
        </p:nvGraphicFramePr>
        <p:xfrm>
          <a:off x="107950" y="44450"/>
          <a:ext cx="9072563" cy="63388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لا مِن زرعٍ يفنَى، بل مِمَّا لا يَفنَى، بِكلمةِ اللهِ الحيِّةِ الدائمةِ. لأنَّ كُلَّ جَسدٍ كَعُشبٍ، وكُلَّ مَجدهِ كزهرِ عُشبٍ.</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 une semence non pas corruptible mais incorruptible, par la parole de Dieu vivante et permanente. 24 Car toute chair est comme l'herbe, et toute sa gloire comme la fleur de l'herbe:</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of corruptible seed but incorruptible, through the word of God which lives and abides forever, 24 because All flesh is as grass, And all the glory of man as the flower of the grass.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96" name="Group 64"/>
          <p:cNvGraphicFramePr>
            <a:graphicFrameLocks noGrp="1"/>
          </p:cNvGraphicFramePr>
          <p:nvPr/>
        </p:nvGraphicFramePr>
        <p:xfrm>
          <a:off x="34925" y="44450"/>
          <a:ext cx="9145588" cy="662463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العُشبُ يَبِسَ وزَهرُهُ سَقطَ، وأمَّا كلِمةُ الربِّ فتثبُتُ إلى الأبدِ. وهذه هيَ الكلمةُ التى بُشِّرتُمْ بها. فاطرحوا عنكم إذاً كلّ شرٍّ وكل غشٍ وكل رياءٍ وكل حسدٍ وكل نميمةٍ، </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l'herbe sèche et sa fleur tombe; 25 mais la parole du Seigneur demeure éternellement. Or, cette parole, c'est l'Évangile qui vous a été annoncé. 1 Rejetez donc toute méchanceté et toute ruse, toute forme d'hypocrisie, d'envie et de médisance.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grass withers, And its flower falls away, 25 But the word of the Lord endures forever.  Now this is the word which by the gospel was preached to you. 2:1 Therefore, laying aside all malice, all deceit, hypocrisy, envy, and all evil speaking,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18" name="Group 62"/>
          <p:cNvGraphicFramePr>
            <a:graphicFrameLocks noGrp="1"/>
          </p:cNvGraphicFramePr>
          <p:nvPr/>
        </p:nvGraphicFramePr>
        <p:xfrm>
          <a:off x="107950" y="115888"/>
          <a:ext cx="9001125" cy="6246369"/>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مثل أطفال مَولُودِينَ الآن اشتهوا اللبنَ العقليَّ العديم الغشِّ لكي تَنموا به للخلاصِ. إن كنتم قد ذُقتُم أن الربَّ صالحٌ. </a:t>
                      </a:r>
                      <a:r>
                        <a:rPr kumimoji="0" lang="ar-SA" sz="3200" b="0" i="0" u="none" strike="noStrike" cap="none" normalizeH="0" baseline="0">
                          <a:ln>
                            <a:noFill/>
                          </a:ln>
                          <a:solidFill>
                            <a:schemeClr val="bg1"/>
                          </a:solidFill>
                          <a:effectLst/>
                          <a:latin typeface="Arial" charset="0"/>
                          <a:cs typeface="Arial" charset="0"/>
                        </a:rPr>
                        <a:t>الذي إذ تأتونَ إليه حجراً حيَّـاً مَرذولاً من النَّاس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Comme des enfants nouveau-nés, désirez le lait pur de la parole afin que, par lui, vous grandissiez pour le salut,3 si vous avez goûté que le Seigneur est bon. </a:t>
                      </a:r>
                      <a:r>
                        <a:rPr kumimoji="0" lang="fr-CA"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Approchez-vous de lui, pierre vivante, rejetée par les hommes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62" name="Group 46"/>
          <p:cNvGraphicFramePr>
            <a:graphicFrameLocks noGrp="1"/>
          </p:cNvGraphicFramePr>
          <p:nvPr/>
        </p:nvGraphicFramePr>
        <p:xfrm>
          <a:off x="107950" y="44450"/>
          <a:ext cx="9001125" cy="6699568"/>
        </p:xfrm>
        <a:graphic>
          <a:graphicData uri="http://schemas.openxmlformats.org/drawingml/2006/table">
            <a:tbl>
              <a:tblPr rtl="1"/>
              <a:tblGrid>
                <a:gridCol w="5257800">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مُختارٌ من الله وكريمٌ.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كونوا أنتُم أيضاً كحجارةٍ حيَّةٍ مَبنِيِّيـن بيتـاً روحانياً، كهنوتاً طاهراً لتقديم ذبائحَ روحيَّةٍ مقبولةٍ عند اللهِ بيسوع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5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choisie et précieuse devant Dieu. 5 Vous-mêmes, comme des pierres vivantes, entrez dans la construction de la Maison habitée par l'Esprit, pour constituer une sainte communauté sacerdotale, pour offrir des sacrifices spirituels, agréables à Dieu par Jésus Christ.</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chosen by God and precious, 5 you also, as living stones, are being built up a spiritual house,  a holy priesthood, to offer up spiritual sacrifices acceptable to God  through Jesus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38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38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38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78" name="Group 98"/>
          <p:cNvGraphicFramePr>
            <a:graphicFrameLocks noGrp="1"/>
          </p:cNvGraphicFramePr>
          <p:nvPr/>
        </p:nvGraphicFramePr>
        <p:xfrm>
          <a:off x="107950" y="115888"/>
          <a:ext cx="9072563" cy="604996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( 13 : 36 ـ 43 )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داود فقد خدمَ مشورة اللهِ في جيله، ورقد وانضمَّ إلى آبائهِ، ورأى الفساد. وأمَّا الذي أقامهُ اللهُ فلم يرَ الفساد.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13:36-43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Or David, après avoir servi, en son temps, le dessein de Dieu, s'est endormi, a été mis auprès de ses pères et il a connu la décomposition. 37 Mais celui que Dieu a ressuscité n'a pas connu la décomposition.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13:36-43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For David, after he had served his own generation by the will of God, fell asleep, was buried with his fathers, and saw corruption; 37 but He whom God raised up saw no corruption.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71" name="Group 51"/>
          <p:cNvGraphicFramePr>
            <a:graphicFrameLocks noGrp="1"/>
          </p:cNvGraphicFramePr>
          <p:nvPr/>
        </p:nvGraphicFramePr>
        <p:xfrm>
          <a:off x="107950" y="44450"/>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فليكُن هذا الأمر معلوماً عندكُم أيُّها الرِّجالُ الإخوةُ، أنَّه بهذا يُنادى لكم بغفران خطاياكم، بهذا يتبرَّرُ كُلُّ مَن يؤمنُ مِن كُلِّ ما لم تقدروا أن تتبرَّأوا منه بناموس موسىَ. </a:t>
                      </a:r>
                      <a:endParaRPr kumimoji="0" lang="en-CA" sz="29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38 </a:t>
                      </a:r>
                      <a:r>
                        <a:rPr kumimoji="0" lang="fr-FR" sz="2800" b="0" i="0" u="none" strike="noStrike" cap="none" normalizeH="0" baseline="0">
                          <a:ln>
                            <a:noFill/>
                          </a:ln>
                          <a:solidFill>
                            <a:schemeClr val="bg1"/>
                          </a:solidFill>
                          <a:effectLst/>
                          <a:latin typeface="Arial" charset="0"/>
                          <a:cs typeface="Arial" charset="0"/>
                        </a:rPr>
                        <a:t>Sachez-le donc, frères, c'est grâce à lui que vous vient l'annonce du pardon des péchés, et cette justification que vous n'avez pas pu trouver dans la loi de Moïse, c'est en lui qu'elle est pleinement accordée à tout homme qui croit.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Therefore let it be known to you, brethren, that through this Man is preached to you the forgiveness of sins; 39 and by Him everyone who believes is justified from all things from which you could not be justified by the law of Moses.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76" name="Group 20"/>
          <p:cNvGraphicFramePr>
            <a:graphicFrameLocks noGrp="1"/>
          </p:cNvGraphicFramePr>
          <p:nvPr/>
        </p:nvGraphicFramePr>
        <p:xfrm>
          <a:off x="107950" y="44450"/>
          <a:ext cx="9072563" cy="5618163"/>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لئلاَّ يأتيَ عليكم ما قيلَ في الأنبياءِ: انظروا أيُّها المتهاونونَ وتَعجَّبوا واهلِكوا، لأنَّني عملاً أعمل في أيَّامكم.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Prenez donc garde d'être atteints par cette parole des prophètes: </a:t>
                      </a:r>
                      <a:r>
                        <a:rPr kumimoji="0" lang="fr-CA" sz="2800" b="0" i="0" u="none" strike="noStrike" cap="none" normalizeH="0" baseline="0">
                          <a:ln>
                            <a:noFill/>
                          </a:ln>
                          <a:solidFill>
                            <a:schemeClr val="bg1"/>
                          </a:solidFill>
                          <a:effectLst/>
                          <a:latin typeface="Arial" charset="0"/>
                          <a:cs typeface="Arial" charset="0"/>
                        </a:rPr>
                        <a:t>41 </a:t>
                      </a:r>
                      <a:r>
                        <a:rPr kumimoji="0" lang="fr-FR" sz="2800" b="0" i="0" u="none" strike="noStrike" cap="none" normalizeH="0" baseline="0">
                          <a:ln>
                            <a:noFill/>
                          </a:ln>
                          <a:solidFill>
                            <a:schemeClr val="bg1"/>
                          </a:solidFill>
                          <a:effectLst/>
                          <a:latin typeface="Arial" charset="0"/>
                          <a:cs typeface="Arial" charset="0"/>
                        </a:rPr>
                        <a:t>Regardez, vous les arrogants, soyez frappés de stupeur et disparaissez! Je vais en effet, de votre vivant,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Beware therefore, lest what has been spoken in the prophets come upon you: 41 Behold, you despisers, Marvel and perish! For I work a work in your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8" name="Group 64"/>
          <p:cNvGraphicFramePr>
            <a:graphicFrameLocks noGrp="1"/>
          </p:cNvGraphicFramePr>
          <p:nvPr/>
        </p:nvGraphicFramePr>
        <p:xfrm>
          <a:off x="34925" y="44450"/>
          <a:ext cx="9145588" cy="65532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عملاً لا تُصدِّقونهَ إن أَخبرَكُم أحدٌ بهِ. وفيما هُم خارجون جعلوا يَطلبونَ إليهما أن يُكلِّماهُم بهذا الكلام في السَّبت القادم.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accomplir une oeuvre, une oeuvre que vous ne croiriez pas si quelqu'un vous la racontait". 42 A leur sortie, on pria instamment Paul et Barnabas de reparler du même sujet le sabbat suivant.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work which you will by no means believe, Though one were to declare it to you.' 42 So when the Jews went out of the synagogue, the Gentiles begged that these words might be preached to them the next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77" name="Group 49"/>
          <p:cNvGraphicFramePr>
            <a:graphicFrameLocks noGrp="1"/>
          </p:cNvGraphicFramePr>
          <p:nvPr/>
        </p:nvGraphicFramePr>
        <p:xfrm>
          <a:off x="107950" y="44450"/>
          <a:ext cx="9072563" cy="5989258"/>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فلمَّا انصرفت الجماعةُ، تبع كثيرٌ مِن اليهود والمُتعبِّدينَ من الغرباء بولس وبرنابا، اللَّذين كانا يُكلِّمانِهِم ويُقنِعَانِهِم أن يَثبُتوا في نعمةِ اللهِ.</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43 </a:t>
                      </a:r>
                      <a:r>
                        <a:rPr kumimoji="0" lang="fr-FR" sz="2800" b="0" i="0" u="none" strike="noStrike" cap="none" normalizeH="0" baseline="0">
                          <a:ln>
                            <a:noFill/>
                          </a:ln>
                          <a:solidFill>
                            <a:schemeClr val="bg1"/>
                          </a:solidFill>
                          <a:effectLst/>
                          <a:latin typeface="Arial" charset="0"/>
                          <a:cs typeface="Arial" charset="0"/>
                        </a:rPr>
                        <a:t>Quand l'Assemblée se fut dispersée, un bon nombre de Juifs et de prosélytes adorateurs accompagnèrent Paul et Barnabas qui, dans leurs entretiens avec eux, les engageaient à rester attachés à la grâce de Dieu.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Now when the congregation had broken up, many of the Jews and devout proselytes followed Paul and Barnabas, who, speaking to them, persuaded them to continue in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68313" y="981075"/>
            <a:ext cx="8229600" cy="2016125"/>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53" name="Group 53"/>
          <p:cNvGraphicFramePr>
            <a:graphicFrameLocks noGrp="1"/>
          </p:cNvGraphicFramePr>
          <p:nvPr/>
        </p:nvGraphicFramePr>
        <p:xfrm>
          <a:off x="-1588" y="0"/>
          <a:ext cx="9145588" cy="685800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34:1-2</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أُبارِكُ الربَّ في كلِّ وقتٍ، في كلِّ حينٍ تَسبحتُهُ في فَمي. بالربِّ تَفتخِرُ نَفْسِي، يَسمَعُ الوُدَعاءُ ويَفْرَحُونَ.</a:t>
                      </a:r>
                      <a:r>
                        <a:rPr kumimoji="0" lang="ar-SA" sz="3200" b="0" i="0" u="none" strike="noStrike" cap="none" normalizeH="0" baseline="0" dirty="0">
                          <a:ln>
                            <a:noFill/>
                          </a:ln>
                          <a:solidFill>
                            <a:schemeClr val="bg1"/>
                          </a:solidFill>
                          <a:effectLst/>
                          <a:latin typeface="Arial" charset="0"/>
                          <a:cs typeface="Arial" charset="0"/>
                        </a:rPr>
                        <a:t>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00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34:1-2</a:t>
                      </a:r>
                      <a:endParaRPr kumimoji="0" lang="fr-CA"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Je bénirai le Seigneur en tout temps, sa louange sans cesse à la bouche.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Je suis fier du Seigneur, que les humbles se réjouissent en m'écoutant,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34:1-2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I will bless the Lord at all times; His praise shall continually be in my mouth.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My soul shall make its  boast in the Lord; The  humble shall hear of it  and be glad.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5" name="Title 4"/>
          <p:cNvSpPr>
            <a:spLocks noGrp="1"/>
          </p:cNvSpPr>
          <p:nvPr>
            <p:ph type="ctrTitle"/>
          </p:nvPr>
        </p:nvSpPr>
        <p:spPr/>
        <p:txBody>
          <a:bodyPr/>
          <a:lstStyle/>
          <a:p>
            <a:r>
              <a:rPr lang="en-US" dirty="0"/>
              <a:t>1pg</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98" name="Group 74"/>
          <p:cNvGraphicFramePr>
            <a:graphicFrameLocks noGrp="1"/>
          </p:cNvGraphicFramePr>
          <p:nvPr/>
        </p:nvGraphicFramePr>
        <p:xfrm>
          <a:off x="34925" y="44450"/>
          <a:ext cx="9109075" cy="6919659"/>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مرقس 2:1-12</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دخلَ كفرَناحومَ أيضاً بعد أيَّامٍ، فسُمِعَ أنَّهُ موجودٌ في بيتٍ. فاجتمع كثيرونَ حتى لم يَعُد البيت يسعهُم ولا ما قُدَّامَ البابِ. فكانَ يُخاطِبهُم بالكلمةِ.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99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Marc 2:1-12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Quelques jours après, Jésus rentra à Capharnaüm et l'on apprit qu'il était à la maison. 2 Et tant de monde s'y rassembla qu'il n'y avait plus de place, pas même devant la porte. Et il leur annonçait la Parole.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Mark 2:1-12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again He entered Capernaum after some days, and it was heard that He was in the house. 2 Immediately many gathered together, so that there was no longer room to receive them, not even near the door. And He preached the word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1g</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698" name="Group 18"/>
          <p:cNvGraphicFramePr>
            <a:graphicFrameLocks noGrp="1"/>
          </p:cNvGraphicFramePr>
          <p:nvPr/>
        </p:nvGraphicFramePr>
        <p:xfrm>
          <a:off x="34925" y="115888"/>
          <a:ext cx="9074150" cy="63642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فقدَّموا إليه واحداً مفلوجاً يَحملهُ أربعةُ رجالٍ. وإذ لم يَقدِروا أن يَدخلوا بهِ إليهِ من أجلِ الجمعِ،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9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Arrivent des gens qui lui amènent un paralysé porté par quatre hommes. </a:t>
                      </a:r>
                      <a:r>
                        <a:rPr kumimoji="0" lang="fr-CA"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Et comme ils ne pouvaient l'amener jusqu'à lui à cause de la foule,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they came to Him, bringing a paralytic who was carried by four men. 4 And when they could not come near Him because of the crowd,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8" name="Group 74"/>
          <p:cNvGraphicFramePr>
            <a:graphicFrameLocks noGrp="1"/>
          </p:cNvGraphicFramePr>
          <p:nvPr/>
        </p:nvGraphicFramePr>
        <p:xfrm>
          <a:off x="107950" y="-26988"/>
          <a:ext cx="9072563"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صَعدوا على السطحِ وكشفوا سقفَ البيتِ حيث كان موجوداً. وبعد ما نقبوهُ دَلَّوا السَّريرَ الذي كان المفلوجُ مُضطَجِعاً عليه. فلمَّا رأى يسوعُ إيمانَهم، قال للمفلوج: " يا بُنَيَّ، مغفورةٌ لكَ خطاياكَ ".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ont découvert le toit au-dessus de l'endroit où il était et, faisant une ouverture, ils descendent le brancard sur lequel le paralysé était couché.5 Voyant leur foi, Jésus dit au paralysé: "Mon fils, tes péchés sont pardonnés."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uncovered the roof where He was. So when they had broken through, they let down the bed on which the paralytic was lying. 5 When Jesus saw their faith, He said to the paralytic, Son, your sins are forgiven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488" name="Group 48"/>
          <p:cNvGraphicFramePr>
            <a:graphicFrameLocks noGrp="1"/>
          </p:cNvGraphicFramePr>
          <p:nvPr/>
        </p:nvGraphicFramePr>
        <p:xfrm>
          <a:off x="107950" y="44450"/>
          <a:ext cx="9072563" cy="6457189"/>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قومٌ مِنَ الكتبةِ هناك جالسينَ يُفكِّرونَ في قلوبهِم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قائلينَ: " لماذا يتكلَّمُ هذا هكذا بتجاديفَ؟ لأن مَنْ يقدِرُ أن يَغفرَ الخطايا إلاَّ اللهُ الواحدُ وحدهُ؟ " فللوقتِ عَلِمَ يسوعُ بروحهِ أنَّهم يُفكِّرونَ هكذا في أنفُسِهِم،</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Quelques scribes étaient assis là et raisonnaient en leurs coeurs: 7 "Pourquoi cet homme parle-t-il ainsi? Il blasphème. Qui peut pardonner les péchés sinon Dieu seul?" 8 Connaissant aussitôt en son esprit qu'ils raisonnaient ainsi en eux-mêmes,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some of the scribes were sitting there and reasoning in their hearts,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Why does this Man speak blasphemies like this? Who can forgive sins but God alone? 8 But immediately, when Jesus perceived in His spirit that they reasoned thus within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527" name="Group 39"/>
          <p:cNvGraphicFramePr>
            <a:graphicFrameLocks noGrp="1"/>
          </p:cNvGraphicFramePr>
          <p:nvPr/>
        </p:nvGraphicFramePr>
        <p:xfrm>
          <a:off x="107950" y="44450"/>
          <a:ext cx="9072563" cy="6770880"/>
        </p:xfrm>
        <a:graphic>
          <a:graphicData uri="http://schemas.openxmlformats.org/drawingml/2006/table">
            <a:tbl>
              <a:tblPr rtl="1"/>
              <a:tblGrid>
                <a:gridCol w="5040313">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لماذا تُفكِّرونَ بهذا في قلوبكُم؟ أيُّما أيسَرُ، أن يُقالَ للمفلوجِ، مغفورةٌ لكَ خطاياكَ، أمْ أنْ يُقالَ: قُمْ واحمِل سَريركَ وامشِ؟</a:t>
                      </a:r>
                      <a:r>
                        <a:rPr kumimoji="0" lang="ar-EG"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فلكي تَعلموا أنَّ لابنِ الإنسانِ سلطاناً على الأرضِ أن يغفرَ الخطايا ".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leur dit: "Pourquoi tenez-vous ces </a:t>
                      </a:r>
                      <a:r>
                        <a:rPr kumimoji="0" lang="fr-FR" sz="2600" b="0" i="0" u="none" strike="noStrike" cap="none" normalizeH="0" baseline="0">
                          <a:ln>
                            <a:noFill/>
                          </a:ln>
                          <a:solidFill>
                            <a:schemeClr val="bg1"/>
                          </a:solidFill>
                          <a:effectLst/>
                          <a:latin typeface="Arial" charset="0"/>
                          <a:cs typeface="Arial" charset="0"/>
                        </a:rPr>
                        <a:t>raisonnements en vos</a:t>
                      </a:r>
                      <a:r>
                        <a:rPr kumimoji="0" lang="fr-FR" sz="2800" b="0" i="0" u="none" strike="noStrike" cap="none" normalizeH="0" baseline="0">
                          <a:ln>
                            <a:noFill/>
                          </a:ln>
                          <a:solidFill>
                            <a:schemeClr val="bg1"/>
                          </a:solidFill>
                          <a:effectLst/>
                          <a:latin typeface="Arial" charset="0"/>
                          <a:cs typeface="Arial" charset="0"/>
                        </a:rPr>
                        <a:t> coeurs? 9 Qu'y a-t-il de plus facile , de dire au paralysé: "Tes péchés sont pardonnés", ou bien de dire: "Lève-toi, prends ton brancard et marche"?10 Eh bien,! afin que vous sachiez que le Fils de l'homme a autorité pour pardonner les péchés sur la terre,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said to them, Why do you reason about these things in your hearts?9 Which is easier, to say to the paralytic, `Your sins are forgiven you,' or to say, `Arise, take up your bed and walk'? 10 But that you may know that the Son of Man has power on earth to forgive sins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70" name="Group 122"/>
          <p:cNvGraphicFramePr>
            <a:graphicFrameLocks noGrp="1"/>
          </p:cNvGraphicFramePr>
          <p:nvPr/>
        </p:nvGraphicFramePr>
        <p:xfrm>
          <a:off x="71438" y="115888"/>
          <a:ext cx="9037637" cy="6778752"/>
        </p:xfrm>
        <a:graphic>
          <a:graphicData uri="http://schemas.openxmlformats.org/drawingml/2006/table">
            <a:tbl>
              <a:tblPr rtl="1"/>
              <a:tblGrid>
                <a:gridCol w="4537075">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للمفلوجِ: " لكَ أقولُ قُمْ واحمِل سَريركَ واذهبْ إلى بيتكَ ". فقامَ للوقتِ وحملَ سَريرهُ وخرجَ قُدَّامَ الكلِّ، حتى بُهِتَ الجميعُ ومجَّدوا اللهَ قائلينَ: " ما رأينا واحداً هكذا قطُّ!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54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700" b="0" i="0" u="none" strike="noStrike" cap="none" normalizeH="0" baseline="0">
                          <a:ln>
                            <a:noFill/>
                          </a:ln>
                          <a:solidFill>
                            <a:schemeClr val="bg1"/>
                          </a:solidFill>
                          <a:effectLst/>
                          <a:latin typeface="Arial" charset="0"/>
                          <a:cs typeface="Arial" charset="0"/>
                        </a:rPr>
                        <a:t>il dit au paralysé: "Je te dis: lève-toi, prends ton brancard et va dans ta maison.12 L'homme se leva, il prit aussitôt son brancard et il sortit devant tout le monde, si bien  que tous étaient bouleversés et rendaient gloire à Dieu en disant: "Nous n'avons jamais rien vu de pareil!</a:t>
                      </a:r>
                      <a:endParaRPr kumimoji="0" lang="en-US" sz="27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S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said to the paralytic, I say to you, arise, take up your bed, and go to your house. 12 Immediately he arose, took up the bed, and went out in the presence of them all, so that all were amazed and glorified God, saying, We never saw anything like this!.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73" name="Group 13"/>
          <p:cNvGraphicFramePr>
            <a:graphicFrameLocks noGrp="1"/>
          </p:cNvGraphicFramePr>
          <p:nvPr/>
        </p:nvGraphicFramePr>
        <p:xfrm>
          <a:off x="539750" y="908050"/>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Babah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Babah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73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63" name="Group 71"/>
          <p:cNvGraphicFramePr>
            <a:graphicFrameLocks noGrp="1"/>
          </p:cNvGraphicFramePr>
          <p:nvPr/>
        </p:nvGraphicFramePr>
        <p:xfrm>
          <a:off x="0" y="44450"/>
          <a:ext cx="9144000" cy="6813550"/>
        </p:xfrm>
        <a:graphic>
          <a:graphicData uri="http://schemas.openxmlformats.org/drawingml/2006/table">
            <a:tbl>
              <a:tblPr rtl="1"/>
              <a:tblGrid>
                <a:gridCol w="5209766">
                  <a:extLst>
                    <a:ext uri="{9D8B030D-6E8A-4147-A177-3AD203B41FA5}">
                      <a16:colId xmlns:a16="http://schemas.microsoft.com/office/drawing/2014/main" val="20000"/>
                    </a:ext>
                  </a:extLst>
                </a:gridCol>
                <a:gridCol w="3934234">
                  <a:extLst>
                    <a:ext uri="{9D8B030D-6E8A-4147-A177-3AD203B41FA5}">
                      <a16:colId xmlns:a16="http://schemas.microsoft.com/office/drawing/2014/main" val="20001"/>
                    </a:ext>
                  </a:extLst>
                </a:gridCol>
              </a:tblGrid>
              <a:tr h="2245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مزمورعشية </a:t>
                      </a:r>
                      <a:r>
                        <a:rPr kumimoji="0" lang="en-US" sz="3600" b="0" i="0" u="sng" strike="noStrike" cap="none" normalizeH="0" baseline="0" dirty="0">
                          <a:ln>
                            <a:noFill/>
                          </a:ln>
                          <a:solidFill>
                            <a:srgbClr val="FF9933"/>
                          </a:solidFill>
                          <a:effectLst/>
                          <a:latin typeface="Arial" charset="0"/>
                          <a:cs typeface="Arial" charset="0"/>
                        </a:rPr>
                        <a:t>67:3,4</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فلتعترفْ لكَ الشُّعوبُ يا اللهُ فلتعترفْ لكَ الشُّعوبُ كُلُّها. لأنَّكَ تحكمُ في الشُّعوبِ بالاستقامةِ وتَهدي الأُممَ في الأرضِ.</a:t>
                      </a:r>
                      <a:r>
                        <a:rPr kumimoji="0" lang="en-C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79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67:3, 4</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Que les peuples te rendent grâce, Dieu. Que les peuples te rendent grâce, tous ensemble.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Car tu gouvernes les peuples avec droiture, et sur terre tu conduis les nations, Alléluia.</a:t>
                      </a:r>
                      <a:endParaRPr kumimoji="0" lang="ar-S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67:3,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Let the peoples praise You, O God; Let all the peoples praise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For You shall judge the people righteously, And govern the nations on earth.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2pv</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04" name="Group 88"/>
          <p:cNvGraphicFramePr>
            <a:graphicFrameLocks noGrp="1"/>
          </p:cNvGraphicFramePr>
          <p:nvPr/>
        </p:nvGraphicFramePr>
        <p:xfrm>
          <a:off x="107950" y="44450"/>
          <a:ext cx="8928100" cy="6121401"/>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a:t>
                      </a:r>
                      <a:r>
                        <a:rPr kumimoji="0" lang="en-US" sz="3600" b="0" i="0" u="sng" strike="noStrike" cap="none" normalizeH="0" baseline="0">
                          <a:ln>
                            <a:noFill/>
                          </a:ln>
                          <a:solidFill>
                            <a:srgbClr val="FF9900"/>
                          </a:solidFill>
                          <a:effectLst/>
                          <a:latin typeface="Arial" charset="0"/>
                          <a:cs typeface="Arial" charset="0"/>
                        </a:rPr>
                        <a:t>17:24-27</a:t>
                      </a:r>
                      <a:r>
                        <a:rPr kumimoji="0" lang="ar-EG" sz="3600" b="0" i="0" u="sng" strike="noStrike" cap="none" normalizeH="0" baseline="0">
                          <a:ln>
                            <a:noFill/>
                          </a:ln>
                          <a:solidFill>
                            <a:srgbClr val="FF9933"/>
                          </a:solidFill>
                          <a:effectLst/>
                          <a:latin typeface="Arial" charset="0"/>
                          <a:cs typeface="Times New Roman" pitchFamily="18"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جاءوا إلى كفرناحومَ تَقدَّمَ الذينَ يأخذونَ الجزية إلى بطرسَ وقالوا له: " أمَا يُوفي مُعَلِّمكُم الجزية؟ " قال: " نعم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Mathieu 17:24-27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Comme ils étaient arrivés à  Capharnaüm, ceux qui perçoivent les didrachmes s'avancèrent vers Pierre et lui dirent: "Est-ce que votre maître ne paie pas les didrachmes?" - "Si", dit-il.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17:24-27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When they had come to Capernaum, those who received the temple tax came to Peter and said, Does your Teacher not  pay the temple tax? He said, Yes.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2v</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41" name="Group 33"/>
          <p:cNvGraphicFramePr>
            <a:graphicFrameLocks noGrp="1"/>
          </p:cNvGraphicFramePr>
          <p:nvPr/>
        </p:nvGraphicFramePr>
        <p:xfrm>
          <a:off x="34925" y="115888"/>
          <a:ext cx="9109075" cy="6122988"/>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دخلَ البيتَ سبقهُ يسوعُ قائلاً: " ماذا تَظنُّهُ يا سمعانُ؟ مِمَّنْ يأخذُ ملوكُ الأرضِ الجبايةَ أو الجزيَةَ، أمِنْ بَنيهِم أمْ مِنْ الأجانبِ؟ " قال له: " مِنَ الأجانبِ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Quand Pierre fut arrivé à la maison, Jésus, prenant les devants, lui dit: "Quel est ton avis, Simon? Les rois de la terre, de qui perçoivent-ils taxes ou impôt? De leur fils, ou des étrangers?" Et comme il répondait: "Des étrangers",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come into the house, Jesus anticipated him, saying, What do you think, Simon? From whom do the kings of the earth take customs or taxes, from their sons or from strangers? Peter said to Him, From strangers.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95" name="Group 39"/>
          <p:cNvGraphicFramePr>
            <a:graphicFrameLocks noGrp="1"/>
          </p:cNvGraphicFramePr>
          <p:nvPr/>
        </p:nvGraphicFramePr>
        <p:xfrm>
          <a:off x="34925" y="115888"/>
          <a:ext cx="9074150" cy="64373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قال له من الأجانب قال له: " فإذاً</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البنونَ أحرارٌ. ولكِنْ لئَلاَّ نُعثِرَهُمُ، امض إلى البحر وألقِ صنارتك، والسَّمكةُ التي تَطلعُ أوَّلاً خُذها، ومتى فتَحتَ فاها تَجِد إستاراً، فَخُذهُ وأعطِهِم عنِّي وعنكَ ".</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Jésus lui dit: "Par conséquent, les fils sont libres. 27 Toutefois, pour ne pas causer la chute de ces gens-là, va à la mer, jette le hameçon, saisis le premier poisson qui mordra, et ouvre-lui la bouche: tu y trouveras un statère. Prends-le et donne-le-leur, pour moi et pour toi.</a:t>
                      </a:r>
                    </a:p>
                    <a:p>
                      <a:pPr marL="0" marR="0" lvl="0" indent="0" algn="l" defTabSz="914400" rtl="0" eaLnBrk="1" fontAlgn="base" latinLnBrk="0" hangingPunct="1">
                        <a:lnSpc>
                          <a:spcPct val="90000"/>
                        </a:lnSpc>
                        <a:spcBef>
                          <a:spcPct val="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Jesus said to him, Then the sons are free. 27 Nevertheless, lest we offend them, go to the sea, cast in a hook, and take the fish that comes up first. And when you have opened its mouth, you will find a piece of money; take that and give it to them for Me and you</a:t>
                      </a:r>
                      <a:r>
                        <a:rPr kumimoji="0" lang="en-US" sz="2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29388" y="6215082"/>
            <a:ext cx="2714612" cy="584775"/>
          </a:xfrm>
          <a:prstGeom prst="rect">
            <a:avLst/>
          </a:prstGeom>
          <a:solidFill>
            <a:srgbClr val="990033"/>
          </a:solidFill>
          <a:ln w="57150" cmpd="thinThick">
            <a:solidFill>
              <a:schemeClr val="bg1"/>
            </a:solidFill>
            <a:miter lim="800000"/>
            <a:headEnd/>
            <a:tailEnd/>
          </a:ln>
        </p:spPr>
        <p:txBody>
          <a:bodyPr wrap="square">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624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91" name="Group 43"/>
          <p:cNvGraphicFramePr>
            <a:graphicFrameLocks noGrp="1"/>
          </p:cNvGraphicFramePr>
          <p:nvPr/>
        </p:nvGraphicFramePr>
        <p:xfrm>
          <a:off x="107950" y="44450"/>
          <a:ext cx="9036050" cy="6813550"/>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91078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 مزمور  باكر ( </a:t>
                      </a:r>
                      <a:r>
                        <a:rPr kumimoji="0" lang="en-US" sz="3600" b="0" i="0" u="sng" strike="noStrike" cap="none" normalizeH="0" baseline="0" dirty="0">
                          <a:ln>
                            <a:noFill/>
                          </a:ln>
                          <a:solidFill>
                            <a:srgbClr val="FF9933"/>
                          </a:solidFill>
                          <a:effectLst/>
                          <a:latin typeface="Arial" charset="0"/>
                          <a:cs typeface="Arial" charset="0"/>
                        </a:rPr>
                        <a:t>63:6, 3-4</a:t>
                      </a:r>
                      <a:r>
                        <a:rPr kumimoji="0" lang="ar-EG" sz="3600" b="0" i="0" u="sng" strike="noStrike" cap="none" normalizeH="0" baseline="0" dirty="0">
                          <a:ln>
                            <a:noFill/>
                          </a:ln>
                          <a:solidFill>
                            <a:srgbClr val="FF9933"/>
                          </a:solidFill>
                          <a:effectLst/>
                          <a:latin typeface="Arial" charset="0"/>
                          <a:cs typeface="Arial" charset="0"/>
                        </a:rPr>
                        <a:t>)</a:t>
                      </a:r>
                      <a:r>
                        <a:rPr kumimoji="0" lang="ar-EG" sz="3200" b="0" i="0" u="none" strike="noStrike" cap="none" normalizeH="0" baseline="0" dirty="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كُنتُ أَذكرُكَ على فِراشي، وفي أوقاتِ الأسحَارِ كُنتُ أُرتِّلُ لكَ. شَفتايَ تُسبِّحانِكَ، لذلكَ أُبارِكُكَ في حَيَاتي. </a:t>
                      </a:r>
                      <a:r>
                        <a:rPr kumimoji="0" lang="ar-SA" sz="32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هللويا.</a:t>
                      </a:r>
                      <a:endParaRPr kumimoji="0" lang="ar-S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0276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63:6, 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Quand sur mon lit je pense à toi, je passe des heures à te prier.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Mes lèvres te célèbreront, ainsi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je te bénirai ma vie durant,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63:6, 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When I remember You on my bed, I meditate on You in the night watches.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My lips shall praise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Thus I will bless You while I live.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2pm</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71" name="Group 71"/>
          <p:cNvGraphicFramePr>
            <a:graphicFrameLocks noGrp="1"/>
          </p:cNvGraphicFramePr>
          <p:nvPr/>
        </p:nvGraphicFramePr>
        <p:xfrm>
          <a:off x="34925" y="115888"/>
          <a:ext cx="9109075" cy="6483414"/>
        </p:xfrm>
        <a:graphic>
          <a:graphicData uri="http://schemas.openxmlformats.org/drawingml/2006/table">
            <a:tbl>
              <a:tblPr rtl="1"/>
              <a:tblGrid>
                <a:gridCol w="428466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600" b="0" i="0" u="sng" strike="noStrike" cap="none" normalizeH="0" baseline="0">
                          <a:ln>
                            <a:noFill/>
                          </a:ln>
                          <a:solidFill>
                            <a:srgbClr val="FF9933"/>
                          </a:solidFill>
                          <a:effectLst/>
                          <a:latin typeface="Arial" charset="0"/>
                          <a:cs typeface="Arial" charset="0"/>
                        </a:rPr>
                        <a:t>16:2-8</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وباكراً جدّاً في أوّل الأسبوع أتينَ إلى القبر، إذ طلعت الشَّمس. وكُنَّ يُقلنَّ لبعضهنَّ: " مَن يُدحرج لنا الحجر عن باب القبر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70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16:2-8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Et de grand matin, le premier jour de la  semaine,  elles vont à la tombe, le soleil étant levé. 3 Elles se disaient entre elles: "Qui nous roulera la pierre de l'entrée du tombeau?"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16:2-8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Very early in the morning, on the first day of the week, they came to the tomb when the sun had risen. 3 And they said among themselves, Who will roll away the stone from the door of the tomb for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2m</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720" name="Group 16"/>
          <p:cNvGraphicFramePr>
            <a:graphicFrameLocks noGrp="1"/>
          </p:cNvGraphicFramePr>
          <p:nvPr/>
        </p:nvGraphicFramePr>
        <p:xfrm>
          <a:off x="34925" y="115888"/>
          <a:ext cx="9001125" cy="65976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فرفعنَ عيونهنَّ ورأينَ أنَّ الحجر قد دُحرج! لأنَّه كان عظيماً جدّاً. ولمَّا دخلنَ القبر رأينَ شابّاً جالساً عن اليمين لابساً حُلَّةً بيضاء فاندهشنَ.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13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levant les yeux, elles voient que la pierre est roulée; or, elle était très grande. </a:t>
                      </a:r>
                      <a:r>
                        <a:rPr kumimoji="0" lang="fr-CA"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Entrées dans le tombeau, elles virent, assis à droite, un jeune homme vêtu d'une robe blanche, et elles furent saisies de frayeur.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they looked up, they saw that the stone had been rolled away--for it was very large. 5 And entering the tomb, they saw a young man clothed in a long white robe sitting on the right side; and they were alarmed.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63" name="Group 51"/>
          <p:cNvGraphicFramePr>
            <a:graphicFrameLocks noGrp="1"/>
          </p:cNvGraphicFramePr>
          <p:nvPr/>
        </p:nvGraphicFramePr>
        <p:xfrm>
          <a:off x="107950" y="115888"/>
          <a:ext cx="8928100"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لهُنَّ: " لا تخفنَ! أنتنَّ تطلبنَ يسوع النَّاصريَّ المصلوب. قد قام! ليس هو ههنا. هوذا الموضع الذي وضعوه فيه. لكن اذهبنَ، وقُلنَ لتلاميذه ولبطرس إنَّه يسبقكم إلى الجليل.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il leur dit: "Ne vous effrayez pas. Vous cherchez Jésus de Nazareth, le crucifié: il est ressuscité, il n'est pas ici; voyez l'endroit où on l'avait déposé. </a:t>
                      </a:r>
                      <a:r>
                        <a:rPr kumimoji="0" lang="fr-CA" sz="2800" b="0" i="0" u="none" strike="noStrike" cap="none" normalizeH="0" baseline="0">
                          <a:ln>
                            <a:noFill/>
                          </a:ln>
                          <a:solidFill>
                            <a:schemeClr val="bg1"/>
                          </a:solidFill>
                          <a:effectLst/>
                          <a:latin typeface="Arial" charset="0"/>
                          <a:cs typeface="Arial" charset="0"/>
                        </a:rPr>
                        <a:t>7  </a:t>
                      </a:r>
                      <a:r>
                        <a:rPr kumimoji="0" lang="fr-FR" sz="2800" b="0" i="0" u="none" strike="noStrike" cap="none" normalizeH="0" baseline="0">
                          <a:ln>
                            <a:noFill/>
                          </a:ln>
                          <a:solidFill>
                            <a:schemeClr val="bg1"/>
                          </a:solidFill>
                          <a:effectLst/>
                          <a:latin typeface="Arial" charset="0"/>
                          <a:cs typeface="Arial" charset="0"/>
                        </a:rPr>
                        <a:t>Mais allez dire à ses disciples et à Pierre: "Il vous précède en Galilée;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he said to them, Do not be alarmed. You seek Jesus of Nazareth, who was crucified. He is risen! He is not here. See the place where they laid Him. 7 But go, tell His disciples--and Peter--that He is going before you into Galilee;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72" name="Group 68"/>
          <p:cNvGraphicFramePr>
            <a:graphicFrameLocks noGrp="1"/>
          </p:cNvGraphicFramePr>
          <p:nvPr/>
        </p:nvGraphicFramePr>
        <p:xfrm>
          <a:off x="34925" y="44450"/>
          <a:ext cx="9074150" cy="644829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هناك ترونه كما قال لكم ". فخرجنَ سريعاً وهربنَ من القبر، لأنَّ الرِّعدة والحيرة أخذتاهُنَّ. ولم يَقلنَ لأحدٍ شيئاً، لأنَّهُنَّ كُنَّ خائفاتٍ.</a:t>
                      </a:r>
                      <a:endParaRPr kumimoji="0" lang="en-US" sz="32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dirty="0">
                          <a:ln>
                            <a:noFill/>
                          </a:ln>
                          <a:solidFill>
                            <a:srgbClr val="FF9900"/>
                          </a:solidFill>
                          <a:effectLst/>
                          <a:latin typeface="Arial" charset="0"/>
                          <a:cs typeface="Arial" charset="0"/>
                        </a:rPr>
                        <a:t>( والمجد للـه دائماً </a:t>
                      </a:r>
                      <a:r>
                        <a:rPr kumimoji="0" lang="en-US" sz="2800" b="1" i="0" u="none" strike="noStrike" cap="none" normalizeH="0" baseline="0" dirty="0">
                          <a:ln>
                            <a:noFill/>
                          </a:ln>
                          <a:solidFill>
                            <a:srgbClr val="FF9900"/>
                          </a:solidFill>
                          <a:effectLst/>
                          <a:latin typeface="Arial" charset="0"/>
                          <a:cs typeface="Arial" charset="0"/>
                        </a:rPr>
                        <a:t>(</a:t>
                      </a:r>
                      <a:endParaRPr kumimoji="0" lang="ar-SA" sz="4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7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là que vous le verrez, comme il vous l'a dit. 8 Elles sortirent et s'enfuirent loin du tombeau, car elles étaient toutes tremblantes et bouleversées; et elles ne dirent rien à personne, car elles avaient peur.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you will see Him, as He said to you. 8 So they went out quickly and fled from the tomb, for they trembled and were amazed. And they said nothing to anyone, for they were afraid.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5715016"/>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686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68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686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28" name="Group 140"/>
          <p:cNvGraphicFramePr>
            <a:graphicFrameLocks noGrp="1"/>
          </p:cNvGraphicFramePr>
          <p:nvPr/>
        </p:nvGraphicFramePr>
        <p:xfrm>
          <a:off x="34925" y="115888"/>
          <a:ext cx="9001125" cy="6035866"/>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الثانية إلى أهل كورنثوس ( 4 : 5 ـ 15 </a:t>
                      </a:r>
                      <a:r>
                        <a:rPr kumimoji="0" lang="en-US" sz="32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فإنَّنا لسنا نكرز بأنفسنا، بل بالمسيح يسوع ربّنا، ونحن أيضاً عبيد لكم من قِبل يسوع المسيح.</a:t>
                      </a:r>
                      <a:endParaRPr kumimoji="0" lang="en-CA" sz="3600" b="0" i="0" u="none" strike="noStrike" cap="none" normalizeH="0" baseline="0">
                        <a:ln>
                          <a:noFill/>
                        </a:ln>
                        <a:solidFill>
                          <a:schemeClr val="tx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Corinthians 4:5-15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Corinthians 4:5-15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2p</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05" name="Group 29"/>
          <p:cNvGraphicFramePr>
            <a:graphicFrameLocks noGrp="1"/>
          </p:cNvGraphicFramePr>
          <p:nvPr/>
        </p:nvGraphicFramePr>
        <p:xfrm>
          <a:off x="34925" y="44450"/>
          <a:ext cx="9109075" cy="6158865"/>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الله الذي قال أن يُشرق نورٌ من ظلمةٍ، هو الذي أضاء فى قلوبنا، نور معرفة مجد الله بوجه يسوع المسيح. ولنا هذه الذخيرة فى أوان خزفيَّةٍ،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Car le Dieu qui a dit: que la lumière brille au milieu des ténèbres, c'est lui-même qui a brillé dans nos coeurs pour faire resplendir la connaissance de sa gloire qui rayonne sur le visage du Christ. 7 Mais ce trésor, nous le portons dans des vases d'argile,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it is the God who commanded light to shine out of darkness, who has shone in our hearts to give the light of the knowledge of the glory of</a:t>
                      </a:r>
                      <a:r>
                        <a:rPr kumimoji="0" lang="en-US" sz="2800" b="0" i="0" u="sng" strike="noStrike" cap="none" normalizeH="0" baseline="0">
                          <a:ln>
                            <a:noFill/>
                          </a:ln>
                          <a:solidFill>
                            <a:schemeClr val="tx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God in the face of Jesus Christ. 7 But we have this treasure in earthen vessels,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59" name="Group 91"/>
          <p:cNvGraphicFramePr>
            <a:graphicFrameLocks noGrp="1"/>
          </p:cNvGraphicFramePr>
          <p:nvPr/>
        </p:nvGraphicFramePr>
        <p:xfrm>
          <a:off x="34925" y="44450"/>
          <a:ext cx="9109075" cy="6265863"/>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لكي يكون فضل القوَّة لله لا منَّا. محزونين فى كلِّ شيءٍ، لكن غير مُتضايقين. مطرودين لكن غير ساقطين. مُضطَهَدين لكن غير متروكين. مطروحين ولكن غير هالِكين.</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que cette incomparable puissance soit de Dieu et non de nous. 8 Pressés de toute part, nous ne sommes pas écrasés; dans des impasses, mais nous arrivons à passer; 9  pourchassés, mais non rejoints; terrassés, mais non achevés;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 excellence of the power may be of God and not of us. 8 We are hard pressed on every side, yet not crushed; we are perplexed, but not in despair; 9 persecuted, but not forsaken; struck down, but not destroyed-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37" name="Group 89"/>
          <p:cNvGraphicFramePr>
            <a:graphicFrameLocks noGrp="1"/>
          </p:cNvGraphicFramePr>
          <p:nvPr/>
        </p:nvGraphicFramePr>
        <p:xfrm>
          <a:off x="0" y="115888"/>
          <a:ext cx="9109075" cy="6770880"/>
        </p:xfrm>
        <a:graphic>
          <a:graphicData uri="http://schemas.openxmlformats.org/drawingml/2006/table">
            <a:tbl>
              <a:tblPr rtl="1"/>
              <a:tblGrid>
                <a:gridCol w="4968875">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حاملين فى أجسادنا كلَّ حين إماتة يسوع، لكي تظهر حياة يسوع أيضاً فى أجسادنا. لأنَّنا نحن الأحياء نُسلَّم في كلِّ حين للموت من أجل يسوع، لكي تظهر حياة يسوع أيضاً في جسدنا المائت.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700" b="0" i="0" u="none" strike="noStrike" cap="none" normalizeH="0" baseline="0">
                          <a:ln>
                            <a:noFill/>
                          </a:ln>
                          <a:solidFill>
                            <a:schemeClr val="bg1"/>
                          </a:solidFill>
                          <a:effectLst/>
                          <a:latin typeface="Arial" charset="0"/>
                          <a:cs typeface="Arial" charset="0"/>
                        </a:rPr>
                        <a:t>10 </a:t>
                      </a:r>
                      <a:r>
                        <a:rPr kumimoji="0" lang="fr-FR" sz="2800" b="0" i="0" u="none" strike="noStrike" cap="none" normalizeH="0" baseline="0">
                          <a:ln>
                            <a:noFill/>
                          </a:ln>
                          <a:solidFill>
                            <a:schemeClr val="bg1"/>
                          </a:solidFill>
                          <a:effectLst/>
                          <a:latin typeface="Arial" charset="0"/>
                          <a:cs typeface="Arial" charset="0"/>
                        </a:rPr>
                        <a:t>sans cesse nous portons dans notre corps l'agonie de Jésus afin que la vie de Jésus soit elle aussi manifestée dans notre corps. 11 Toujours, en effet, nous les vivants, nous sommes livrés à la mort à cause de Jésus, afin que la vie de Jésus soit elle aussi manifestée dans notre existence mortelle.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always carrying about in the body the dying of the Lord Jesus, that the life of Jesus also may be manifested in our body.  11 For we who live are always delivered to death for Jesus' sake, that the life of Jesus also may be manifested in our mortal flesh.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46" name="Group 74"/>
          <p:cNvGraphicFramePr>
            <a:graphicFrameLocks noGrp="1"/>
          </p:cNvGraphicFramePr>
          <p:nvPr/>
        </p:nvGraphicFramePr>
        <p:xfrm>
          <a:off x="34925" y="115888"/>
          <a:ext cx="9109075" cy="5987098"/>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فالموت إذاً يعمل فينا، ولكن الحياة فيكم.</a:t>
                      </a:r>
                      <a:r>
                        <a:rPr kumimoji="0" lang="en-CA"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وفينا هذا الرَّوح الذي للإيمان حسب المكتوب " آمنتُ لذلك تكلَّمت "، نحن أيضاً نؤمن ولذلك نتكلَّم. </a:t>
                      </a:r>
                      <a:endParaRPr kumimoji="0" lang="en-CA"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Ainsi la mort est à l'oeuvre en nous, mais la vie en vous. </a:t>
                      </a:r>
                      <a:r>
                        <a:rPr kumimoji="0" lang="fr-CA" sz="2800" b="0" i="0" u="none" strike="noStrike" cap="none" normalizeH="0" baseline="0">
                          <a:ln>
                            <a:noFill/>
                          </a:ln>
                          <a:solidFill>
                            <a:schemeClr val="bg1"/>
                          </a:solidFill>
                          <a:effectLst/>
                          <a:latin typeface="Arial" charset="0"/>
                          <a:cs typeface="Arial" charset="0"/>
                        </a:rPr>
                        <a:t>13 </a:t>
                      </a:r>
                      <a:r>
                        <a:rPr kumimoji="0" lang="fr-FR" sz="2800" b="0" i="0" u="none" strike="noStrike" cap="none" normalizeH="0" baseline="0">
                          <a:ln>
                            <a:noFill/>
                          </a:ln>
                          <a:solidFill>
                            <a:schemeClr val="bg1"/>
                          </a:solidFill>
                          <a:effectLst/>
                          <a:latin typeface="Arial" charset="0"/>
                          <a:cs typeface="Arial" charset="0"/>
                        </a:rPr>
                        <a:t>Pourtant, forts de ce même esprit de foi dont il est écrit: J'ai cru, c'est pourquoi j'ai parlé, nous croyons, nous aussi, et c'est pourquoi nous parlons.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then death is working in us, but life in you. 13 And since we have  the same spirit of faith, according to what is written, I believed and therefore I spoke, we   also believe and  therefore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33" name="Group 37"/>
          <p:cNvGraphicFramePr>
            <a:graphicFrameLocks noGrp="1"/>
          </p:cNvGraphicFramePr>
          <p:nvPr/>
        </p:nvGraphicFramePr>
        <p:xfrm>
          <a:off x="34925" y="115888"/>
          <a:ext cx="9109075" cy="6466080"/>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الأشـياء كانت مـن أجلكم، لكي تكثر النِّعمة، ويزداد الشُّكر من الكثيرين لمجد الله. </a:t>
                      </a:r>
                      <a:r>
                        <a:rPr kumimoji="0" lang="ar-SA" sz="3600" b="0" i="0" u="none" strike="noStrike" cap="none" normalizeH="0" baseline="0">
                          <a:ln>
                            <a:noFill/>
                          </a:ln>
                          <a:solidFill>
                            <a:schemeClr val="bg1"/>
                          </a:solidFill>
                          <a:effectLst/>
                          <a:latin typeface="Arial" charset="0"/>
                          <a:cs typeface="Arial" charset="0"/>
                        </a:rPr>
                        <a:t>عالمين أن الذي أقام الربَّ يسوع سـيُقيمنا نحن أيضاً مع يســوع، ويوقفنا معكـم.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le savons, celui qui a ressuscité le Seigneur Jésus, nous ressuscitera nous aussi avec Jésus et il nous placera avec vous près de lui. </a:t>
                      </a:r>
                      <a:r>
                        <a:rPr kumimoji="0" lang="fr-CA" sz="2800" b="0" i="0" u="none" strike="noStrike" cap="none" normalizeH="0" baseline="0">
                          <a:ln>
                            <a:noFill/>
                          </a:ln>
                          <a:solidFill>
                            <a:schemeClr val="bg1"/>
                          </a:solidFill>
                          <a:effectLst/>
                          <a:latin typeface="Arial" charset="0"/>
                          <a:cs typeface="Arial" charset="0"/>
                        </a:rPr>
                        <a:t>15  </a:t>
                      </a:r>
                      <a:r>
                        <a:rPr kumimoji="0" lang="fr-FR" sz="2800" b="0" i="0" u="none" strike="noStrike" cap="none" normalizeH="0" baseline="0">
                          <a:ln>
                            <a:noFill/>
                          </a:ln>
                          <a:solidFill>
                            <a:schemeClr val="bg1"/>
                          </a:solidFill>
                          <a:effectLst/>
                          <a:latin typeface="Arial" charset="0"/>
                          <a:cs typeface="Arial" charset="0"/>
                        </a:rPr>
                        <a:t>Et tout ce que nous vivons, c'est pour vous, afin qu'en s'accroissant la grâce fasse surabonder, par une communauté accrue, l'action de grâce à la gloire de Dieu.</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He who raised up the Lord Jesus will also raise us up with Jesus, and will present   us with you. 15 For all things are for your sakes, that grace, having spread through the many, may cause thanksgiving to abound to the glory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76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768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04" name="Group 64"/>
          <p:cNvGraphicFramePr>
            <a:graphicFrameLocks noGrp="1"/>
          </p:cNvGraphicFramePr>
          <p:nvPr/>
        </p:nvGraphicFramePr>
        <p:xfrm>
          <a:off x="34925" y="44450"/>
          <a:ext cx="9109075" cy="6305169"/>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en-US" sz="3600" b="0" i="0" u="sng" strike="noStrike" cap="none" normalizeH="0" baseline="0">
                          <a:ln>
                            <a:noFill/>
                          </a:ln>
                          <a:solidFill>
                            <a:srgbClr val="FF9933"/>
                          </a:solidFill>
                          <a:effectLst/>
                          <a:latin typeface="Arial" charset="0"/>
                          <a:cs typeface="Arial" charset="0"/>
                        </a:rPr>
                        <a:t>3:13-4:6</a:t>
                      </a:r>
                      <a:r>
                        <a:rPr kumimoji="0" lang="en-CA" sz="3600" b="0" i="0" u="sng" strike="noStrike" cap="none" normalizeH="0" baseline="0">
                          <a:ln>
                            <a:noFill/>
                          </a:ln>
                          <a:solidFill>
                            <a:srgbClr val="FF9933"/>
                          </a:solidFill>
                          <a:effectLst/>
                          <a:latin typeface="Arial" charset="0"/>
                          <a:cs typeface="Arial" charset="0"/>
                        </a:rPr>
                        <a:t> </a:t>
                      </a:r>
                      <a:endParaRPr kumimoji="0" lang="fr-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حَكِيمٌ وفهيمٌ، فَليُرِنا أعمالَهُ بتصرُّفِهِ الحَسنِ في وداعةِ الحكمةِ. وإنْ كان فيكُمْ غَيْرَةٌ مُرَّةٌ وتَحزُّبٌ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3:13-4:6</a:t>
                      </a:r>
                      <a:endParaRPr kumimoji="0" lang="fr-CA"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13 </a:t>
                      </a:r>
                      <a:r>
                        <a:rPr kumimoji="0" lang="fr-FR" sz="2800" b="0" i="0" u="none" strike="noStrike" cap="none" normalizeH="0" baseline="0">
                          <a:ln>
                            <a:noFill/>
                          </a:ln>
                          <a:solidFill>
                            <a:schemeClr val="bg1"/>
                          </a:solidFill>
                          <a:effectLst/>
                          <a:latin typeface="Arial" charset="0"/>
                          <a:cs typeface="Arial" charset="0"/>
                        </a:rPr>
                        <a:t>Qui est sage et intelligent parmi vous? Qu'il tire de sa bonne conduite la preuve que la sagesse empreint ses actes de douceur. 14 Mais si vous avez le coeur plein d'aigre jalousie et d'esprit de rivalité,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3:13-4:6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Who is wise and understanding among you? Let him show by good conduct that his works are done in the meekness of wisdom.    14 But if you have bitter  envy and self-seeking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2c</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37" name="Group 73"/>
          <p:cNvGraphicFramePr>
            <a:graphicFrameLocks noGrp="1"/>
          </p:cNvGraphicFramePr>
          <p:nvPr/>
        </p:nvGraphicFramePr>
        <p:xfrm>
          <a:off x="107950" y="188913"/>
          <a:ext cx="8928100"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تفتخِروا وتَكذِبوا على الحقِّ. ليست هذه الحِكمةُ يا إخوتي نَازلة مِنْ فوقُ، بل هيَ أرضِيَّةٌ نفسانِيَّةٌ بهيئةٍ شيطانيَّةٍ. لأنَّهُ حيثُ الغَيْرَةُ والتَّحزُّبُ، هناك الاضطرابُ وكُلُّ أمرٍ رديءٍ.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ne faites pas les avantageux et ne nuisez pas à la vérité par vos mensonges. Cette sagesse-là ne vient pas d'en haut; elle est terrestre, animale, démoniaque.16 En effet, la jalousie et l'esprit de rivalité s'accompagnent de remous et de force affaires fâcheuses.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do not boast and lie against the truth. 15 This wisdom does not descend from above, but is earthly, sensual, demonic. 16 For where envy and self-seeking exist, confusion and every evil thing are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497" name="Group 25"/>
          <p:cNvGraphicFramePr>
            <a:graphicFrameLocks noGrp="1"/>
          </p:cNvGraphicFramePr>
          <p:nvPr/>
        </p:nvGraphicFramePr>
        <p:xfrm>
          <a:off x="107950" y="44450"/>
          <a:ext cx="9036050" cy="5987098"/>
        </p:xfrm>
        <a:graphic>
          <a:graphicData uri="http://schemas.openxmlformats.org/drawingml/2006/table">
            <a:tbl>
              <a:tblPr rtl="1"/>
              <a:tblGrid>
                <a:gridCol w="428466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 أمَّا الحكمةُ التي مِنْ فوقُ فهيَ أوَّلاً طاهِرةٌ، ثُمَّ مُسالِمةٌ، مُترفِّقَةٌ، مملوءةٌ رحمةً وثمراً صالحاً، عديمةُ الدَّيْنونَةِ وعديمةُ الرِّياءِ.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Mais la sagesse d'en haut est d'abord pure, puis pacifique, douce, conciliante, pleine de pitié et de bons fruits, sans  façon et sans fard.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wisdom that is from above is first pure, then peaceable, gentle, willing to yield, full of  mercy and good fruits, without partiality and without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532" name="Group 44"/>
          <p:cNvGraphicFramePr>
            <a:graphicFrameLocks noGrp="1"/>
          </p:cNvGraphicFramePr>
          <p:nvPr/>
        </p:nvGraphicFramePr>
        <p:xfrm>
          <a:off x="107950" y="44450"/>
          <a:ext cx="9036050" cy="6121401"/>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وثمرُ البِرِّ يُزرَعُ في السَّلامِ لصانِعي السَّلامِ. منْ أينَ تأتي الحُروبُ ومِنْ أينَ تأتي الخصوماتُ بينكُمْ؟ أليستْ مِنْ هذه: مِنْ لذَّاتِكُمُ المُحَارِبةِ في أعضائِكُمْ؟ </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Le fruit de la justice est semé dans la paix pour ceux qui font oeuvre de paix. 1 D'où viennent les conflits, d'où viennent les combats parmi vous? N'est-ce pas de vos plaisirs qui guerroient dans vos membres?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Now the fruit of righteousness is sown in peace by those who make peace.4:1 Where do wars and fights come from  among you? Do they not come from your desires for pleasure that war in your members?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73" name="Group 41"/>
          <p:cNvGraphicFramePr>
            <a:graphicFrameLocks noGrp="1"/>
          </p:cNvGraphicFramePr>
          <p:nvPr/>
        </p:nvGraphicFramePr>
        <p:xfrm>
          <a:off x="107950" y="44450"/>
          <a:ext cx="9036050" cy="6194426"/>
        </p:xfrm>
        <a:graphic>
          <a:graphicData uri="http://schemas.openxmlformats.org/drawingml/2006/table">
            <a:tbl>
              <a:tblPr rtl="1"/>
              <a:tblGrid>
                <a:gridCol w="52197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تَشتهونَ ولستُمْ تَمتَلِكونَ. تَقتُلونَ وتَحسِدونَ ولستُمْ تَقدِرونَ أن تنالوا. تُخاصِمونَ وتُحارِبونَ ولستُم تَمتَلِكونَ، لأنَّكُم لا تطلبون.</a:t>
                      </a:r>
                      <a:r>
                        <a:rPr kumimoji="0" lang="en-US"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تطلبون ولستُمْ تأخُذونَ،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Vous convoitez et ne possédez pas; vous êtes meurtriers et jaloux, et ne pouvez réussir; vous combattez et bataillez. Vous ne possédez pas parce que vous n'êtes pas demandeurs; 3 vous demandez et ne recevez pas</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You lust and do not have. You murder and covet and cannot obtain. You fight and war. Yet you do not have because you do not ask. 3 You ask and do not receive,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86" name="Group 74"/>
          <p:cNvGraphicFramePr>
            <a:graphicFrameLocks noGrp="1"/>
          </p:cNvGraphicFramePr>
          <p:nvPr/>
        </p:nvGraphicFramePr>
        <p:xfrm>
          <a:off x="107950" y="44450"/>
          <a:ext cx="9072563" cy="6096000"/>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لأنَّكُم تَطلُبونَ رَدِيّاً لكي تُنفِقوا في لذَّاتِكُم. أيُّها الزُّناةُ، أمَا تَعلَمونَ أنَّ مَحبَّةَ العالم عداوةٌ للهِ؟ فمَنْ أرادَ أنْ يكونَ مُحِبّاً للعالم، فقد صَارَ عَدوّاً للهِ.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 vos demandes ne visent à rien de mieux que de dépenser pour vos plaisirs. 4 Femmes infidèles! Ne savez-vous pas que l'amitié envers le monde est hostilité contre Dieu?  Celui qui veut être ami du monde se fait donc ennemi de Dieu.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you ask amiss, that you may spend it on your pleasures. 4 Adulterers and adulteresses! Do you not know that friendship with the world is enmity with God? Whoever therefore wants to be a   friend of the world makes himself an enemy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570" name="Group 34"/>
          <p:cNvGraphicFramePr>
            <a:graphicFrameLocks noGrp="1"/>
          </p:cNvGraphicFramePr>
          <p:nvPr/>
        </p:nvGraphicFramePr>
        <p:xfrm>
          <a:off x="107950" y="44450"/>
          <a:ext cx="9072563" cy="6303328"/>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أمْ تَظُنُّونَ أنَّ الكِتابَ يَقولُ باطِلاً: الرُّوحُ السَّاكِنُ فينا يَشتاقُ إلى الحَسدِ؟ ولكن يُعطي نعمةً أعظمَ. لذلكَ يقولُ: " يُقاوِمُ اللهُ المُستَكبِرِينَ، وأمَّا المُتواضِعونَ فَيُعطِيهِم نِعمَةً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5 </a:t>
                      </a:r>
                      <a:r>
                        <a:rPr kumimoji="0" lang="fr-FR" sz="2800" b="0" i="0" u="none" strike="noStrike" cap="none" normalizeH="0" baseline="0">
                          <a:ln>
                            <a:noFill/>
                          </a:ln>
                          <a:solidFill>
                            <a:schemeClr val="bg1"/>
                          </a:solidFill>
                          <a:effectLst/>
                          <a:latin typeface="Arial" charset="0"/>
                          <a:cs typeface="Arial" charset="0"/>
                        </a:rPr>
                        <a:t>Ou bien pensez-vous que ce soit pour rien que l'Écriture dit: Dieu désire jalousement l'esprit qu'Il a fait habiter en nous? 6 Mais il fait mieux pour se montrer favorable; voilà pourquoi l'Écriture dit: Dieu résiste aux orgueilleux, mais se montre favorable aux humbles.</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5 Or do you think that the Scripture says in vain,  The Spirit who dwells in  us yearns jealously? 6 But He gives more grace. Therefore He   says: God resists the proud, But gives grace to the humble.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86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860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860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590" name="Group 78"/>
          <p:cNvGraphicFramePr>
            <a:graphicFrameLocks noGrp="1"/>
          </p:cNvGraphicFramePr>
          <p:nvPr/>
        </p:nvGraphicFramePr>
        <p:xfrm>
          <a:off x="34925" y="115888"/>
          <a:ext cx="9109075" cy="6038026"/>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 </a:t>
                      </a:r>
                      <a:r>
                        <a:rPr kumimoji="0" lang="en-US" sz="3200" b="0" i="0" u="sng" strike="noStrike" cap="none" normalizeH="0" baseline="0">
                          <a:ln>
                            <a:noFill/>
                          </a:ln>
                          <a:solidFill>
                            <a:srgbClr val="FF9933"/>
                          </a:solidFill>
                          <a:effectLst/>
                          <a:latin typeface="Arial" charset="0"/>
                          <a:cs typeface="Arial" charset="0"/>
                        </a:rPr>
                        <a:t>14:24-15:3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ولمَّا اجتازا في بيسيديَّة أتيا إلى بمفيليَّة. وتكلَّما بالكلمةِ في بَرجَةَ، ثُمَّ نزلا إلى أتَّاليَةِ.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Acts 14:24-15:3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Traversant alors la Pisidie, ils se rendirent en Pamphylie, annoncèrent la Parole à Pergé, puis descendirent à Attalia.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Acts 14:24-15:3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after they had passed through Pisidia, they came to Pamphylia. 25 Now when they had preached the word in Perga, they went down to Attalia.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2a</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84" name="Group 32"/>
          <p:cNvGraphicFramePr>
            <a:graphicFrameLocks noGrp="1"/>
          </p:cNvGraphicFramePr>
          <p:nvPr/>
        </p:nvGraphicFramePr>
        <p:xfrm>
          <a:off x="107950" y="115888"/>
          <a:ext cx="9036050" cy="6096000"/>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ومن هناك أقلعا إلى أنطاكية، حيثُ كانا قد أُسلِمَا  بنعمة اللـه إلى العمل الذي أكملاهُ. ولمَّا قَدُوما وجمعا الكنيسةَ، أخبرا بكُلِّ ما صنعَ اللـه معهما،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26  </a:t>
                      </a:r>
                      <a:r>
                        <a:rPr kumimoji="0" lang="fr-FR" sz="2800" b="0" i="0" u="none" strike="noStrike" cap="none" normalizeH="0" baseline="0">
                          <a:ln>
                            <a:noFill/>
                          </a:ln>
                          <a:solidFill>
                            <a:schemeClr val="bg1"/>
                          </a:solidFill>
                          <a:effectLst/>
                          <a:latin typeface="Arial" charset="0"/>
                          <a:cs typeface="Arial" charset="0"/>
                        </a:rPr>
                        <a:t>De là ils firent voile vers Antioche, leur point de départ, où ils avaient été remis à la grâce de Dieu pour l'oeuvre qu'ils venaient d'accomplir. 27 A leur arrivée, ils réunirent l'Église et racontaient tout ce que Dieu avait réalisé avec eux</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From there they sailed to Antioch, where they had been commended to the grace of God for the work which they had completed. 27 Now when they had come and gathered the church together, they reported all that God had done with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17" name="Group 81"/>
          <p:cNvGraphicFramePr>
            <a:graphicFrameLocks noGrp="1"/>
          </p:cNvGraphicFramePr>
          <p:nvPr/>
        </p:nvGraphicFramePr>
        <p:xfrm>
          <a:off x="107950" y="115888"/>
          <a:ext cx="9036050" cy="5907088"/>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وأنَّهُ فَتَحَ للأمم بابَ الإيمانِ. ومكثا هناك زماناً ليس بقليلٍ مع التَّلاميذِ. وانحدر قومٌ من اليهوديَّةِ، وكانوا يُعلِّمونَ الإخوة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surtout comment il avait ouvert aux païens la porte de la foi. 28 Et ils passèrent alors un certain temps avec les disciples. 1 Certaines gens descendirent alors de Judée, qui voulaient endoctriner les frères:</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that He had opened the door of faith to the Gentiles. 28 So they stayed there a long time with the disciples. 15:1 And certain men came down from Judea and taught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610" name="Group 74"/>
          <p:cNvGraphicFramePr>
            <a:graphicFrameLocks noGrp="1"/>
          </p:cNvGraphicFramePr>
          <p:nvPr/>
        </p:nvGraphicFramePr>
        <p:xfrm>
          <a:off x="107950" y="115888"/>
          <a:ext cx="9001125" cy="561816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لم تَخْتَتِنُوا حسبَ عادةِ موسى، لا يمكنُكُم أن تخلُصوا ". فلمَّا حصل لبُولُس وبرنابا مُشاحنةٌ ليست بقليلةٍ معهُم،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vous ne vous faites pas circoncire selon la règle de Moïse, disaient-ils, vous ne pouvez pas être sauvés. 2 Un conflit en résulta et des discussions assez graves opposèrent Paul et Barnabas à ces gens.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Unless you are circumcised according to the custom of Moses, you cannot be saved. 2 Therefore, when Paul and Barnabas had no small dissension and dispute with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36" name="Group 76"/>
          <p:cNvGraphicFramePr>
            <a:graphicFrameLocks noGrp="1"/>
          </p:cNvGraphicFramePr>
          <p:nvPr/>
        </p:nvGraphicFramePr>
        <p:xfrm>
          <a:off x="34925" y="44450"/>
          <a:ext cx="9109075" cy="5834063"/>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رتبوا ان يصعد بولس وبرنابا واناس آخرون منهم الى الرسل والمشايخ الى‏ اورشليم من اجل هذه المسئلة.</a:t>
                      </a:r>
                      <a:r>
                        <a:rPr kumimoji="0" lang="en-CA"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On décida que Paul, Barnabas et quelques autres monteraient à Jérusalem trouver les apôtres et les anciens à propos de ce différend.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determined that Paul and Barnabas and certain others of them should go up to Jerusalem, to the apostles and elders, about this question.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44" name="Group 16"/>
          <p:cNvGraphicFramePr>
            <a:graphicFrameLocks noGrp="1"/>
          </p:cNvGraphicFramePr>
          <p:nvPr/>
        </p:nvGraphicFramePr>
        <p:xfrm>
          <a:off x="34925" y="44450"/>
          <a:ext cx="9109075" cy="5402263"/>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بعد ما شيَّعتهُم الكنيسةُ اجتازوا في فينيقيةَ والسَّامرةِ يُخبرونَهُم برجوع الأمم، وكانوا يَصنعونَ سُروراً عظيماً لجميع الإخوة.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L'Église d'Antioche pourvut à leur voyage. Passant par la Phénicie et la Samarie, ils y racontaient la conversion des nations païennes et procuraient ainsi une grande joie à tous les frères.</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So, being sent on their way by the church, they passed  through Phoenicia and Samaria, describing the conversion of the Gentiles; and they caused great joy  to all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8313" y="981075"/>
            <a:ext cx="8229600" cy="2016125"/>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46" name="Group 62"/>
          <p:cNvGraphicFramePr>
            <a:graphicFrameLocks noGrp="1"/>
          </p:cNvGraphicFramePr>
          <p:nvPr/>
        </p:nvGraphicFramePr>
        <p:xfrm>
          <a:off x="34925" y="44450"/>
          <a:ext cx="9109075" cy="7027888"/>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79541">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66:1-2, 4</a:t>
                      </a:r>
                      <a:endParaRPr kumimoji="0" lang="ar-EG" sz="28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هَـلِّلُوا للهِ يا كلَّ الأرضِ، ورتِّلوا لاِسمِهِ، واعطوا مَجداً لتسبيحهِ.</a:t>
                      </a:r>
                      <a:r>
                        <a:rPr kumimoji="0" lang="en-US"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فلتسـجُدْ لـكَ الأرضُ كلُّها. 	</a:t>
                      </a:r>
                      <a:r>
                        <a:rPr kumimoji="0" lang="ar-EG"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4834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66:1-2, 4</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Acclamez Dieu, toute la terre;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Chantez la gloire de son nom, glorifiez-le par la louange.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Toute la terre se prosterne devant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66:1-2,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Make a joyful shout to God,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Sing out the honor of His name; Make His praise glorious.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All the earth shall worship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2pg</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73" name="Group 65"/>
          <p:cNvGraphicFramePr>
            <a:graphicFrameLocks noGrp="1"/>
          </p:cNvGraphicFramePr>
          <p:nvPr/>
        </p:nvGraphicFramePr>
        <p:xfrm>
          <a:off x="107950" y="44450"/>
          <a:ext cx="9036050" cy="6793992"/>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5:1-11</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لمَّا اجتمعَ عليهِ الجموع ليسمعوا كلام الله، كان هو واقفاً عند بُحيرةِ جَنِّيسارتَ. فرأى سفينتينِ واقفتينِ عند البُحيرةِ، والصَّيَّادونَ قد صَعدوا عليهما وغَسلوا شباكهم.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Luc </a:t>
                      </a:r>
                      <a:r>
                        <a:rPr kumimoji="0" lang="en-US" sz="3600" b="0" i="0" u="sng" strike="noStrike" cap="none" normalizeH="0" baseline="0">
                          <a:ln>
                            <a:noFill/>
                          </a:ln>
                          <a:solidFill>
                            <a:srgbClr val="FF9933"/>
                          </a:solidFill>
                          <a:effectLst/>
                          <a:latin typeface="Arial" charset="0"/>
                          <a:cs typeface="Times New Roman" pitchFamily="18" charset="0"/>
                        </a:rPr>
                        <a:t>5:1-11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Or, un jour, la foule se serrait contre lui à l'écoute de la parole de Dieu; il se tenait au bord du lac de Génésareth. 2 Il vit deux barques qui se trouvaient au bord du lac; les pêcheurs qui en étaient descendus lavaient leurs filets.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5:1-11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So it was, as the multitude pressed about Him to hear the word of God, that He stood by the Lake of Gennesaret, 2 and saw two boats standing by the lake; but the fishermen had gone from them and were washing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2g</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94" name="Group 62"/>
          <p:cNvGraphicFramePr>
            <a:graphicFrameLocks noGrp="1"/>
          </p:cNvGraphicFramePr>
          <p:nvPr/>
        </p:nvGraphicFramePr>
        <p:xfrm>
          <a:off x="107950" y="44450"/>
          <a:ext cx="8928100" cy="6766560"/>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فصعد إلى إحدى السَّفينتينِ التى كانت لسمعانَ، وقال له أن يُبعِدَها قليلاً عن الشاطئ. وجلس يُعلِّمُ الجموعَ مِنَ السَفينةِ. ولمَّا فرغَ مِنَ الكلام قال لسمعانَ: " تقدَّم إلى العمقِ وألقوا شِباكَكُم للصَّيدِ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Il monta dans l'une des barques, qui appartenait à Simon, et demanda à celui-ci de quitter le rivage et d'avancer un peu; puis il s'assit et, de la barque, il enseignait les foules. </a:t>
                      </a:r>
                      <a:r>
                        <a:rPr kumimoji="0" lang="fr-CA"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Quand il eut fini de parler, il dit à Simon: "Avance en eau profonde et jetez vos filets pour attraper du poisson.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He got into one of the boats, which was Simon's, and asked him to put out a little from the land. And He sat down and taught the multitudes from the boat. 4 When He had stopped speaking, He said to Simon, Launch out into the deep and let down your nets for a catch.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95" name="Group 31"/>
          <p:cNvGraphicFramePr>
            <a:graphicFrameLocks noGrp="1"/>
          </p:cNvGraphicFramePr>
          <p:nvPr/>
        </p:nvGraphicFramePr>
        <p:xfrm>
          <a:off x="107950" y="115888"/>
          <a:ext cx="8928100" cy="6158865"/>
        </p:xfrm>
        <a:graphic>
          <a:graphicData uri="http://schemas.openxmlformats.org/drawingml/2006/table">
            <a:tbl>
              <a:tblPr rtl="1"/>
              <a:tblGrid>
                <a:gridCol w="417671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سمعانُ وقال له: " أيُّها المُعلِّمُ، قد تَعِبْنَا اللَّيلَ كُلَّهُ ولمْ نصطد شيئاً. ولكن بكلامتكَ نطرحُ الشِّباكَ ". ولمَّا فعلوا ذلكَ جمعوا سمكاً كثيراً جدّاً، وكادت شِباكهم تَتَخرَّقُ.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Simon répondit: "Maître, nous avons peiné toute la nuit sans rien prendre; mais, sur ta parole, je vais jeter les filets. </a:t>
                      </a:r>
                      <a:r>
                        <a:rPr kumimoji="0" lang="fr-CA"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Ils le firent et capturèrent une grande quantité de poissons; leurs filets se déchiraient.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Simon answered and said to Him, Master, we have toiled all night and caught nothing; nevertheless at Your word I will let down the net. 6 And when they had done this, they caught a great number of fish, and their  net was breaking.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11" name="Group 55"/>
          <p:cNvGraphicFramePr>
            <a:graphicFrameLocks noGrp="1"/>
          </p:cNvGraphicFramePr>
          <p:nvPr/>
        </p:nvGraphicFramePr>
        <p:xfrm>
          <a:off x="107950" y="115888"/>
          <a:ext cx="9036050" cy="5907088"/>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فأشاروا إلى شُرَكائهِم الذينَ في السَّفينةِ الأُخرى أن يأتوا ويُساعِدوهُم. فأتوا وملأوا السَّفينتينِ حتى كادتا تَغرقان.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Ils firent signe à leurs camarades de l'autre barque de venir les aider; ceux-ci vinrent et ils remplirent les deux barques au point qu'elles s'enfonçaient.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they signaled to their partners in the other boat  to come and help them.  And they came and filled both the boats, so that   they began to sink.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49" name="Group 41"/>
          <p:cNvGraphicFramePr>
            <a:graphicFrameLocks noGrp="1"/>
          </p:cNvGraphicFramePr>
          <p:nvPr/>
        </p:nvGraphicFramePr>
        <p:xfrm>
          <a:off x="107950" y="115888"/>
          <a:ext cx="8928100" cy="6087428"/>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سمعانُ بطرس ( ذلك ) خرَّ عندَ قَدمي يسوعَ قائلاً: " اخرُجْ عنِّي ياربُّ فإنِّي رَجُلٌ خاطئٌ ". إذ اعتراه خوفٌ هو وكلُّ مَنْ معهُ على صَيدِ السَّمَكِ الذي اصطادوهُ.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A cette vue, Simon Pierre tomba aux genoux de Jésus en disant: "Seigneur, éloigne-toi de moi, car je suis coupable." C'est que l'effroi l'avait saisi, lui et tous ceux qui étaient avec lui, devant la quantité de poissons qu'ils avaient pris;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When Simon Peter  saw it, he fell down at Jesus' knees, saying, Depart from me, for I    am a sinful man, O Lord! 9 For he and all who  were with him were astonished at the catch  of fish which they had taken;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52" name="Group 72"/>
          <p:cNvGraphicFramePr>
            <a:graphicFrameLocks noGrp="1"/>
          </p:cNvGraphicFramePr>
          <p:nvPr/>
        </p:nvGraphicFramePr>
        <p:xfrm>
          <a:off x="107950" y="44450"/>
          <a:ext cx="9001125" cy="6121401"/>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أيضاً يعقوبُ ويوحنَّا ابنا زبدي اللَّذان كانا شَريكَي سمعانَ.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10 </a:t>
                      </a:r>
                      <a:r>
                        <a:rPr kumimoji="0" lang="fr-FR" sz="2800" b="0" i="0" u="none" strike="noStrike" cap="none" normalizeH="0" baseline="0">
                          <a:ln>
                            <a:noFill/>
                          </a:ln>
                          <a:solidFill>
                            <a:schemeClr val="bg1"/>
                          </a:solidFill>
                          <a:effectLst/>
                          <a:latin typeface="Arial" charset="0"/>
                          <a:cs typeface="Arial" charset="0"/>
                        </a:rPr>
                        <a:t>de même Jacques et Jean,</a:t>
                      </a: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fils de Zébédée, qui étaient les compagnons de Simon. </a:t>
                      </a:r>
                      <a:endParaRPr kumimoji="0" lang="ar-SA"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so also were James and John, the sons of Zebedee, who were partners with Simon. </a:t>
                      </a:r>
                      <a:endParaRPr kumimoji="0" lang="en-US" sz="1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69" name="Group 17"/>
          <p:cNvGraphicFramePr>
            <a:graphicFrameLocks noGrp="1"/>
          </p:cNvGraphicFramePr>
          <p:nvPr/>
        </p:nvGraphicFramePr>
        <p:xfrm>
          <a:off x="107950" y="44450"/>
          <a:ext cx="9001125"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يسوعُ لسمعانَ: " لا تخفْ! فإنَّكَ مِنَ الآن تكونَ صياداً تصطادُ النَّاسَ! " ولمَّا جَذَبوا السَّفينتينِ إلى الشاطئ تركوا كلَّ شيءٍ وتَبِعُوهُ.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dit à Simon: "Sois sans crainte, désormais ce sont des hommes que tu auras à capturer." Ramenant alors les barques à terre, laissant tout, ils le suivirent.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S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Jesus said to Simon, Do not be afraid. From now on you will catch men. 11 So when they had brought their boats to land, they forsook all and followed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a:t>
                      </a: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27" name="Group 15"/>
          <p:cNvGraphicFramePr>
            <a:graphicFrameLocks noGrp="1"/>
          </p:cNvGraphicFramePr>
          <p:nvPr/>
        </p:nvGraphicFramePr>
        <p:xfrm>
          <a:off x="539750" y="8366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7352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Third Sunday of The Month of </a:t>
                      </a:r>
                      <a:r>
                        <a:rPr kumimoji="0" lang="en-US" sz="4000" b="0" i="0" u="none" strike="noStrike" cap="none" normalizeH="0" baseline="0" dirty="0" err="1">
                          <a:ln>
                            <a:noFill/>
                          </a:ln>
                          <a:solidFill>
                            <a:srgbClr val="FF9900"/>
                          </a:solidFill>
                          <a:effectLst/>
                          <a:latin typeface="Arial" charset="0"/>
                          <a:cs typeface="Arial" charset="0"/>
                        </a:rPr>
                        <a:t>Babah</a:t>
                      </a: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الأحد ا</a:t>
                      </a:r>
                      <a:r>
                        <a:rPr kumimoji="0" lang="ar-EG" sz="4000" b="1" i="0" u="none" strike="noStrike" cap="none" normalizeH="0" baseline="0" dirty="0">
                          <a:ln>
                            <a:noFill/>
                          </a:ln>
                          <a:solidFill>
                            <a:srgbClr val="FF9900"/>
                          </a:solidFill>
                          <a:effectLst/>
                          <a:latin typeface="Arial" charset="0"/>
                          <a:cs typeface="Arial" charset="0"/>
                        </a:rPr>
                        <a:t>لثالث </a:t>
                      </a:r>
                      <a:r>
                        <a:rPr kumimoji="0" lang="ar-KW" sz="4000" b="1" i="0" u="none" strike="noStrike" cap="none" normalizeH="0" baseline="0" dirty="0">
                          <a:ln>
                            <a:noFill/>
                          </a:ln>
                          <a:solidFill>
                            <a:srgbClr val="FF9900"/>
                          </a:solidFill>
                          <a:effectLst/>
                          <a:latin typeface="Arial" charset="0"/>
                          <a:cs typeface="Arial" charset="0"/>
                        </a:rPr>
                        <a:t>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 </a:t>
                      </a:r>
                      <a:r>
                        <a:rPr kumimoji="0" lang="ar-EG" sz="4000" b="1" i="0" u="none" strike="noStrike" cap="none" normalizeH="0" baseline="0" dirty="0">
                          <a:ln>
                            <a:noFill/>
                          </a:ln>
                          <a:solidFill>
                            <a:srgbClr val="FF9900"/>
                          </a:solidFill>
                          <a:effectLst/>
                          <a:latin typeface="Arial" charset="0"/>
                          <a:cs typeface="Arial" charset="0"/>
                        </a:rPr>
                        <a:t>بابه</a:t>
                      </a:r>
                      <a:r>
                        <a:rPr kumimoji="0" lang="ar-KW" sz="4000" b="1" i="0" u="none" strike="noStrike" cap="none" normalizeH="0" baseline="0" dirty="0">
                          <a:ln>
                            <a:noFill/>
                          </a:ln>
                          <a:solidFill>
                            <a:srgbClr val="FF9900"/>
                          </a:solidFill>
                          <a:effectLst/>
                          <a:latin typeface="Arial" charset="0"/>
                          <a:cs typeface="Arial" charset="0"/>
                        </a:rPr>
                        <a:t> </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Troisième Dimanche du mois de </a:t>
                      </a:r>
                      <a:r>
                        <a:rPr kumimoji="0" lang="fr-CA" sz="4000" b="0" i="0" u="none" strike="noStrike" cap="none" normalizeH="0" baseline="0" dirty="0" err="1">
                          <a:ln>
                            <a:noFill/>
                          </a:ln>
                          <a:solidFill>
                            <a:srgbClr val="FF9900"/>
                          </a:solidFill>
                          <a:effectLst/>
                          <a:latin typeface="Arial" charset="0"/>
                          <a:cs typeface="Arial" charset="0"/>
                        </a:rPr>
                        <a:t>Babah</a:t>
                      </a:r>
                      <a:endParaRPr kumimoji="0" lang="fr-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064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50" name="Group 78"/>
          <p:cNvGraphicFramePr>
            <a:graphicFrameLocks noGrp="1"/>
          </p:cNvGraphicFramePr>
          <p:nvPr/>
        </p:nvGraphicFramePr>
        <p:xfrm>
          <a:off x="107950" y="44450"/>
          <a:ext cx="9001125" cy="681355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92344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71:5, 6-7</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لأنَّكَ أنتَ ياربُّ هو صبري، الربُّ هو رجائي مُنذُ صِبَايَ. بِكَ تَسْبِيحي كُلَّ حينٍ، صِرْتُ مثلَ آيةٍ للكثيرينَ. </a:t>
                      </a:r>
                      <a:r>
                        <a:rPr kumimoji="0" lang="ar-EG"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01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71:5, 6-7</a:t>
                      </a:r>
                      <a:r>
                        <a:rPr kumimoji="0" lang="en-US" sz="3600" b="0" i="0" u="none" strike="noStrike" cap="none" normalizeH="0" baseline="0" dirty="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5  </a:t>
                      </a:r>
                      <a:r>
                        <a:rPr kumimoji="0" lang="fr-FR" sz="2800" b="0" i="0" u="none" strike="noStrike" cap="none" normalizeH="0" baseline="0" dirty="0">
                          <a:ln>
                            <a:noFill/>
                          </a:ln>
                          <a:solidFill>
                            <a:schemeClr val="bg1"/>
                          </a:solidFill>
                          <a:effectLst/>
                          <a:latin typeface="Arial" charset="0"/>
                          <a:cs typeface="Arial" charset="0"/>
                        </a:rPr>
                        <a:t>Tu es mon espérance, Seigneur Dieu, ma sécurité dès ma jeunesse.</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AutoNum type="arabicPlain" startAt="6"/>
                        <a:tabLst/>
                      </a:pPr>
                      <a:r>
                        <a:rPr kumimoji="0" lang="fr-FR" sz="2800" b="0" i="0" u="none" strike="noStrike" cap="none" normalizeH="0" baseline="0" dirty="0">
                          <a:ln>
                            <a:noFill/>
                          </a:ln>
                          <a:solidFill>
                            <a:schemeClr val="bg1"/>
                          </a:solidFill>
                          <a:effectLst/>
                          <a:latin typeface="Arial" charset="0"/>
                          <a:cs typeface="Arial" charset="0"/>
                        </a:rPr>
                        <a:t> A toi sans cesse va ma louange</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AutoNum type="arabicPlain" startAt="6"/>
                        <a:tabLst/>
                      </a:pPr>
                      <a:r>
                        <a:rPr kumimoji="0" lang="fr-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Tu étais mon refuge fortifié,</a:t>
                      </a:r>
                      <a:r>
                        <a:rPr kumimoji="0" lang="fr-CA"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71:5, 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For You are my hope, O Lord God; You are my trust from my youth.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My praise shall be continually of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I have become as a wonder to many.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LetThemExaltHimForBishop"/>
          </p:cNvPr>
          <p:cNvSpPr txBox="1">
            <a:spLocks noChangeArrowheads="1"/>
          </p:cNvSpPr>
          <p:nvPr/>
        </p:nvSpPr>
        <p:spPr bwMode="auto">
          <a:xfrm>
            <a:off x="7412665"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5" name="Title 4"/>
          <p:cNvSpPr>
            <a:spLocks noGrp="1"/>
          </p:cNvSpPr>
          <p:nvPr>
            <p:ph type="ctrTitle"/>
          </p:nvPr>
        </p:nvSpPr>
        <p:spPr/>
        <p:txBody>
          <a:bodyPr/>
          <a:lstStyle/>
          <a:p>
            <a:r>
              <a:rPr lang="en-US" dirty="0"/>
              <a:t>3pv</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29" name="Group 85"/>
          <p:cNvGraphicFramePr>
            <a:graphicFrameLocks noGrp="1"/>
          </p:cNvGraphicFramePr>
          <p:nvPr/>
        </p:nvGraphicFramePr>
        <p:xfrm>
          <a:off x="107950" y="44450"/>
          <a:ext cx="9001125" cy="6294692"/>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مرقس </a:t>
                      </a:r>
                      <a:r>
                        <a:rPr kumimoji="0" lang="en-US" sz="3600" b="0" i="0" u="sng" strike="noStrike" cap="none" normalizeH="0" baseline="0" dirty="0">
                          <a:ln>
                            <a:noFill/>
                          </a:ln>
                          <a:solidFill>
                            <a:srgbClr val="FF9933"/>
                          </a:solidFill>
                          <a:effectLst/>
                          <a:latin typeface="Arial" charset="0"/>
                          <a:cs typeface="Arial" charset="0"/>
                        </a:rPr>
                        <a:t>4:35-41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و</a:t>
                      </a:r>
                      <a:r>
                        <a:rPr kumimoji="0" lang="ar-EG" sz="3200" b="0" i="0" u="none" strike="noStrike" cap="none" normalizeH="0" baseline="0" dirty="0">
                          <a:ln>
                            <a:noFill/>
                          </a:ln>
                          <a:solidFill>
                            <a:schemeClr val="bg1"/>
                          </a:solidFill>
                          <a:effectLst/>
                          <a:latin typeface="Arial" charset="0"/>
                          <a:cs typeface="Arial" charset="0"/>
                        </a:rPr>
                        <a:t>قالَ لهُمْ في ذلكَ اليوم لمَّا كانَ المَساءُ: " لنعبُر إلى العَبرِ ". فَتركوا الجَمعَ وأخَذوهُ مَعهُمْ في السَّفينةِ. وكانتْ مَعهُ أيضاً سُفُنٌ أُخرى.</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Marc </a:t>
                      </a:r>
                      <a:r>
                        <a:rPr kumimoji="0" lang="en-US" sz="3600" b="0" i="0" u="sng" strike="noStrike" cap="none" normalizeH="0" baseline="0">
                          <a:ln>
                            <a:noFill/>
                          </a:ln>
                          <a:solidFill>
                            <a:srgbClr val="FF9933"/>
                          </a:solidFill>
                          <a:effectLst/>
                          <a:latin typeface="Arial" charset="0"/>
                          <a:cs typeface="Times New Roman" pitchFamily="18" charset="0"/>
                        </a:rPr>
                        <a:t>4:35-41</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Ce jour-là, le soir venu, Jésus leur dit: "Passons sur l'autre rive."  36 Quittant la foule, ils emmenèrent Jésus dans la barque où il se trouvait, et il y avait d'autres barques avec lui.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4:35-41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On the same day, when evening had come, He said  to them, Let us cross over    to the other side. 36 Now when they had left the multitude, they took Him along in the boat as He    was. And other little boats were also with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3v</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719" name="Group 63"/>
          <p:cNvGraphicFramePr>
            <a:graphicFrameLocks noGrp="1"/>
          </p:cNvGraphicFramePr>
          <p:nvPr/>
        </p:nvGraphicFramePr>
        <p:xfrm>
          <a:off x="107950" y="188913"/>
          <a:ext cx="9001125" cy="628681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فَحَدَثَ ريحٌ عظيمٌ، فكانتِ الأمواجُ تَضرِبُ السَّفينةَ حتى  كادتْ تَمتَلِئُ السَّفينةُ. وكانَ هو نائماً في المُؤخَّرِ على وسادةٍ.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فأيقَظوهُ وقالوا لهُ: " يا مُعَلِّمُ أمَا تُبالي أنَّنا نَهْلِكُ؟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2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Survient un grand tourbillon de vent. Les vagues se jetaient sur la barque, au point que déjà la barque se remplissait. Et lui, à l'arrière, sur le coussin, dormait. </a:t>
                      </a:r>
                      <a:r>
                        <a:rPr kumimoji="0" lang="fr-CA" sz="2800" b="0" i="0" u="none" strike="noStrike" cap="none" normalizeH="0" baseline="0">
                          <a:ln>
                            <a:noFill/>
                          </a:ln>
                          <a:solidFill>
                            <a:schemeClr val="bg1"/>
                          </a:solidFill>
                          <a:effectLst/>
                          <a:latin typeface="Arial" charset="0"/>
                          <a:cs typeface="Arial" charset="0"/>
                        </a:rPr>
                        <a:t>38 </a:t>
                      </a:r>
                      <a:r>
                        <a:rPr kumimoji="0" lang="fr-FR" sz="2800" b="0" i="0" u="none" strike="noStrike" cap="none" normalizeH="0" baseline="0">
                          <a:ln>
                            <a:noFill/>
                          </a:ln>
                          <a:solidFill>
                            <a:schemeClr val="bg1"/>
                          </a:solidFill>
                          <a:effectLst/>
                          <a:latin typeface="Arial" charset="0"/>
                          <a:cs typeface="Arial" charset="0"/>
                        </a:rPr>
                        <a:t>Ils le réveillent et lui disent: "Maître, cela ne te fait rien que nous périssions?"</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 great windstorm arose, and the waves beat into the boat, so that it was already filling. 38 But He was in the stern, asleep on a pillow. And they awoke Him and said to Him, Teacher, do You not care that we are perishing?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92" name="Group 32"/>
          <p:cNvGraphicFramePr>
            <a:graphicFrameLocks noGrp="1"/>
          </p:cNvGraphicFramePr>
          <p:nvPr/>
        </p:nvGraphicFramePr>
        <p:xfrm>
          <a:off x="107950" y="44450"/>
          <a:ext cx="9001125" cy="5762626"/>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chemeClr val="bg1"/>
                          </a:solidFill>
                          <a:effectLst/>
                          <a:latin typeface="Arial" charset="0"/>
                          <a:cs typeface="Arial" charset="0"/>
                        </a:rPr>
                        <a:t>" فقامَ وزَجرَ الرِّيحَ، وقال لِلبَحرِ: " اسْكُتْ. واصمُتْ ". فَسَكَنَتِ الرِّيحُ وصَارَ هُدوءٌ عَظيمٌ.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Réveillé, il menaça le vent et dit à la mer: "Silence! Tais-toi!" Le vent tomba, et il se fit un grand calme.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He arose and rebuked the wind, and said to the sea, Peace, be still! And the wind ceased and there was a great calm.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19" name="Group 35"/>
          <p:cNvGraphicFramePr>
            <a:graphicFrameLocks noGrp="1"/>
          </p:cNvGraphicFramePr>
          <p:nvPr/>
        </p:nvGraphicFramePr>
        <p:xfrm>
          <a:off x="179388" y="115888"/>
          <a:ext cx="9001125" cy="6108192"/>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ثُمَّ قالَ لهُمْ: " لماذا تخافونَ؟ أليس لكُمْ إيمانٌ بعدُ؟ " فخافوا خوفاً عظيماً، وقالوا بَعضُهُم لِبَعضٍ: " مَنْ تُرى هذا؟ فإنَّ الرِّيحَ والبَحرَ يُطِيعَانِهِ!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40 </a:t>
                      </a:r>
                      <a:r>
                        <a:rPr kumimoji="0" lang="fr-FR" sz="2800" b="0" i="0" u="none" strike="noStrike" cap="none" normalizeH="0" baseline="0">
                          <a:ln>
                            <a:noFill/>
                          </a:ln>
                          <a:solidFill>
                            <a:schemeClr val="bg1"/>
                          </a:solidFill>
                          <a:effectLst/>
                          <a:latin typeface="Arial" charset="0"/>
                          <a:cs typeface="Arial" charset="0"/>
                        </a:rPr>
                        <a:t>Jésus leur dit: "Pourquoi avez-vous peur? Vous n'avez pas encore de foi?" 41 Ils furent saisis d'une grande crainte, et ils se disaient entre eux: "Qui donc est-il, pour que même le vent et la mer lui obéissent?"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He said to them, Why are you so fearful? How is it that you have no faith? 41 And they feared exceedingly, and said to one another, Who can this be, that even the wind and the sea obey Him!.</a:t>
                      </a:r>
                      <a:r>
                        <a:rPr kumimoji="0" lang="en-US" sz="26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126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35" name="Group 59"/>
          <p:cNvGraphicFramePr>
            <a:graphicFrameLocks noGrp="1"/>
          </p:cNvGraphicFramePr>
          <p:nvPr/>
        </p:nvGraphicFramePr>
        <p:xfrm>
          <a:off x="107950" y="44450"/>
          <a:ext cx="9001125" cy="612400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مورباكر </a:t>
                      </a:r>
                      <a:r>
                        <a:rPr kumimoji="0" lang="en-US" sz="3600" b="0" i="0" u="sng" strike="noStrike" cap="none" normalizeH="0" baseline="0" dirty="0">
                          <a:ln>
                            <a:noFill/>
                          </a:ln>
                          <a:solidFill>
                            <a:srgbClr val="FF9933"/>
                          </a:solidFill>
                          <a:effectLst/>
                          <a:latin typeface="Arial" charset="0"/>
                          <a:cs typeface="Arial" charset="0"/>
                        </a:rPr>
                        <a:t>57:8-10</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5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سأقومُ بالغدواتِ. أَعترفُ لكَ ياربُّ، وأُرتِّلُ لكَ في الأُمَمِ. لأنَّ اسمَكَ قد عَظُمَ . </a:t>
                      </a:r>
                      <a:r>
                        <a:rPr kumimoji="0" lang="ar-EG" sz="3200" b="1" i="0" u="none" strike="noStrike" cap="none" normalizeH="0" baseline="0" dirty="0">
                          <a:ln>
                            <a:noFill/>
                          </a:ln>
                          <a:solidFill>
                            <a:schemeClr val="bg1"/>
                          </a:solidFill>
                          <a:effectLst/>
                          <a:latin typeface="Arial" charset="0"/>
                          <a:cs typeface="Arial" charset="0"/>
                        </a:rPr>
                        <a:t>هللويا</a:t>
                      </a:r>
                      <a:r>
                        <a:rPr kumimoji="0" lang="en-US" sz="3200" b="0" i="0" u="none" strike="noStrike" cap="none" normalizeH="0" baseline="0" dirty="0">
                          <a:ln>
                            <a:noFill/>
                          </a:ln>
                          <a:solidFill>
                            <a:schemeClr val="bg1"/>
                          </a:solidFill>
                          <a:effectLst/>
                          <a:latin typeface="Arial" charset="0"/>
                          <a:cs typeface="Arial" charset="0"/>
                        </a:rPr>
                        <a:t> </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57:8-10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a:ln>
                            <a:noFill/>
                          </a:ln>
                          <a:solidFill>
                            <a:schemeClr val="bg1"/>
                          </a:solidFill>
                          <a:effectLst/>
                          <a:latin typeface="Arial" charset="0"/>
                          <a:cs typeface="Arial" charset="0"/>
                        </a:rPr>
                        <a:t>Je te rendrai grâce parmi les </a:t>
                      </a:r>
                      <a:r>
                        <a:rPr kumimoji="0" lang="fr-FR" sz="2800" b="0" i="0" u="none" strike="noStrike" cap="none" normalizeH="0" baseline="0" dirty="0" err="1">
                          <a:ln>
                            <a:noFill/>
                          </a:ln>
                          <a:solidFill>
                            <a:schemeClr val="bg1"/>
                          </a:solidFill>
                          <a:effectLst/>
                          <a:latin typeface="Arial" charset="0"/>
                          <a:cs typeface="Arial" charset="0"/>
                        </a:rPr>
                        <a:t>peuples,Seigneur</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Je te chanterai parmi les nations.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Car ta fidélité s'élève jusqu'aux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57:8-10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I will awaken the dawn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I will praise You, O Lord, among the peoples; I will sing to You among the nations.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For Your mercy reaches unto the heavens.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412665" y="564357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3pm</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16" name="Group 68"/>
          <p:cNvGraphicFramePr>
            <a:graphicFrameLocks noGrp="1"/>
          </p:cNvGraphicFramePr>
          <p:nvPr/>
        </p:nvGraphicFramePr>
        <p:xfrm>
          <a:off x="34925" y="115888"/>
          <a:ext cx="9074150" cy="6588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لوقا </a:t>
                      </a:r>
                      <a:r>
                        <a:rPr kumimoji="0" lang="en-US" sz="3200" b="0" i="0" u="sng" strike="noStrike" cap="none" normalizeH="0" baseline="0">
                          <a:ln>
                            <a:noFill/>
                          </a:ln>
                          <a:solidFill>
                            <a:srgbClr val="FF9900"/>
                          </a:solidFill>
                          <a:effectLst/>
                          <a:latin typeface="Arial" charset="0"/>
                          <a:cs typeface="Arial" charset="0"/>
                        </a:rPr>
                        <a:t>24:1-12</a:t>
                      </a:r>
                      <a:r>
                        <a:rPr kumimoji="0" lang="fr-CA" sz="3200" b="0" i="0" u="sng" strike="noStrike" cap="none" normalizeH="0" baseline="0">
                          <a:ln>
                            <a:noFill/>
                          </a:ln>
                          <a:solidFill>
                            <a:srgbClr val="FF9900"/>
                          </a:solidFill>
                          <a:effectLst/>
                          <a:latin typeface="Arial" charset="0"/>
                          <a:cs typeface="Arial" charset="0"/>
                        </a:rPr>
                        <a:t>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ثمَّ في أوَّلِ الأسبوع، سَحَراً جداً، أتينَ إلى القبرِ وقدَّمنَ الحنوطَ الذي أعدَدنَهُ، ومَعهُنَّ نسوةٌ أُخرياتٌ، فوجدنَ الحَجَرَ مُدَحرَجاً عَنِ القبرِ،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Luc </a:t>
                      </a:r>
                      <a:r>
                        <a:rPr kumimoji="0" lang="en-US" sz="3200" b="0" i="0" u="sng" strike="noStrike" cap="none" normalizeH="0" baseline="0">
                          <a:ln>
                            <a:noFill/>
                          </a:ln>
                          <a:solidFill>
                            <a:srgbClr val="FF9933"/>
                          </a:solidFill>
                          <a:effectLst/>
                          <a:latin typeface="Arial" charset="0"/>
                          <a:cs typeface="Times New Roman" pitchFamily="18" charset="0"/>
                        </a:rPr>
                        <a:t>24:1-12</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Durant le sabbat, elles observèrent le repos selon le commandement. Le premier jour de la semaine, de grand matin, elles vinrent à la tombe en portant les aromates qu'elles avaient préparés. 2 Elles trouvèrent la pierre roulée de devant le tombeau.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very early in the morning, they, and certain other women with them, came to the tomb bringing the spices which they had prepared. 2 But they found the stone rolled away from the tomb.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3m</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97" name="Group 73"/>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فَدَخَلْنَ ولمْ يَجِدْنَ جَسدَ الربِّ يسوعَ. وحدَثَ بينمَا هُنَّ مُتحيرات مِنْ أجلِ هذا، إذا رَجُلانِ وقفا فَوقَهُنَّ بثيابٍ برَّاقةٍ. وإذ كُنَّ خائِفاتٍ ونكَّسنَ وجوهَهُنَّ إلى الأرضِ،</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Étant entrées, elles ne trouvèrent pas le corps du Seigneur Jésus. Or, comme elles en étaient déconcertées, voici que deux hommes se présentèrent à elles en vêtements éblouissants. 5 Saisies de crainte, elles baissaient le visage vers la terre</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they went in and did not find the body of the Lord Jesus. And it happened, as they were greatly perplexed about this, that behold,  two men stood by them in shining garments. 5 Then, as they were afraid and bowed their faces to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71" name="Group 39"/>
          <p:cNvGraphicFramePr>
            <a:graphicFrameLocks noGrp="1"/>
          </p:cNvGraphicFramePr>
          <p:nvPr/>
        </p:nvGraphicFramePr>
        <p:xfrm>
          <a:off x="34925" y="115888"/>
          <a:ext cx="9074150" cy="684276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قالا لهُنَّ: " لماذا تَطلُبنَ الحَيَّ مع الأمواتِ؟ ليس هو هَهُنا لكِنْ قَامَ! اُذكُرنَ كيفَ كَلَّمَكُنَّ وهو بَعدُ في الجليلِ. قائلاً: إنَّهُ يَنبغى أنْ يُسَلَّمَ ابنُ الإنسانِ في أيدي أُناسٍ خُطَاةٍ، ويُصلَبَ، وفي اليومِ الثَّالثِ يَقومُ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quand ils leur dirent: "Pourquoi cherchez-vous le vivant parmi les morts? 6 Il n'est pas ici, mais il est ressuscité. Rappelez-vous comment il vous a parlé quand il était encore en Galilée; 7 il disait: "Il faut que le Fils de l'homme soit livré aux mains des hommes pécheurs, qu'il soit crucifié et que le troisième jour il ressuscite."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said to them, Why do you seek the living among the dead? 6 He is not here, but is risen! Remember how He spoke to you when He was still in Galilee, 7 saying, `The Son of Man must be delivered into the hands of sinful men, and be crucified, and the third day rise again.’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05" name="Group 57"/>
          <p:cNvGraphicFramePr>
            <a:graphicFrameLocks noGrp="1"/>
          </p:cNvGraphicFramePr>
          <p:nvPr>
            <p:extLst>
              <p:ext uri="{D42A27DB-BD31-4B8C-83A1-F6EECF244321}">
                <p14:modId xmlns:p14="http://schemas.microsoft.com/office/powerpoint/2010/main" val="1374420486"/>
              </p:ext>
            </p:extLst>
          </p:nvPr>
        </p:nvGraphicFramePr>
        <p:xfrm>
          <a:off x="107950" y="44450"/>
          <a:ext cx="9001125" cy="644112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فَتَذَكَّرْنَ كَلامَهُ، ورَجَعْنَ مِنَ القَبرِ، وأخبَرنَ الأحدَ عشرَ وجميعَ الباقينَ بهذا كُلِّهِ. وكانت مريمُ المَجدليَّةُ </a:t>
                      </a:r>
                      <a:r>
                        <a:rPr kumimoji="0" lang="ar-EG" sz="3200" b="0" i="0" u="none" strike="noStrike" cap="none" normalizeH="0" baseline="0" dirty="0" err="1">
                          <a:ln>
                            <a:noFill/>
                          </a:ln>
                          <a:solidFill>
                            <a:schemeClr val="bg1"/>
                          </a:solidFill>
                          <a:effectLst/>
                          <a:latin typeface="Arial" charset="0"/>
                          <a:cs typeface="Arial" charset="0"/>
                        </a:rPr>
                        <a:t>ويُؤَنَّا</a:t>
                      </a:r>
                      <a:r>
                        <a:rPr kumimoji="0" lang="ar-EG" sz="3200" b="0" i="0" u="none" strike="noStrike" cap="none" normalizeH="0" baseline="0" dirty="0">
                          <a:ln>
                            <a:noFill/>
                          </a:ln>
                          <a:solidFill>
                            <a:schemeClr val="bg1"/>
                          </a:solidFill>
                          <a:effectLst/>
                          <a:latin typeface="Arial" charset="0"/>
                          <a:cs typeface="Arial" charset="0"/>
                        </a:rPr>
                        <a:t> ومَريمُ أُمُّ يَعقوبَ والباقياتُ معَهُنَّ، اللَّواتِي قُلنَ هذا للرُّسُلِ.</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a:ln>
                            <a:noFill/>
                          </a:ln>
                          <a:solidFill>
                            <a:schemeClr val="bg1"/>
                          </a:solidFill>
                          <a:effectLst/>
                          <a:latin typeface="Arial" charset="0"/>
                          <a:cs typeface="Arial" charset="0"/>
                        </a:rPr>
                        <a:t>Alors, elles se rappelèrent ses paroles; 9 elles revinrent du tombeau et rapportèrent tout cela aux Onze et à tous les autres. C'étaient Marie de </a:t>
                      </a:r>
                      <a:r>
                        <a:rPr kumimoji="0" lang="fr-FR" sz="2800" b="0" i="0" u="none" strike="noStrike" cap="none" normalizeH="0" baseline="0" dirty="0" err="1">
                          <a:ln>
                            <a:noFill/>
                          </a:ln>
                          <a:solidFill>
                            <a:schemeClr val="bg1"/>
                          </a:solidFill>
                          <a:effectLst/>
                          <a:latin typeface="Arial" charset="0"/>
                          <a:cs typeface="Arial" charset="0"/>
                        </a:rPr>
                        <a:t>Magdala</a:t>
                      </a:r>
                      <a:r>
                        <a:rPr kumimoji="0" lang="fr-FR" sz="2800" b="0" i="0" u="none" strike="noStrike" cap="none" normalizeH="0" baseline="0" dirty="0">
                          <a:ln>
                            <a:noFill/>
                          </a:ln>
                          <a:solidFill>
                            <a:schemeClr val="bg1"/>
                          </a:solidFill>
                          <a:effectLst/>
                          <a:latin typeface="Arial" charset="0"/>
                          <a:cs typeface="Arial" charset="0"/>
                        </a:rPr>
                        <a:t> et Jeanne et Marie de Jacques; leurs autres compagnes le disaient aussi aux apôtres.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they remembered His words. 9 Then they returned from the tomb and told all these things to the eleven  and to all the rest. 10 It was Mary Magdalene, Joanna, Mary the mother of James, and the other women with them, who told these things  to the apostles.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11" name="Group 55"/>
          <p:cNvGraphicFramePr>
            <a:graphicFrameLocks noGrp="1"/>
          </p:cNvGraphicFramePr>
          <p:nvPr/>
        </p:nvGraphicFramePr>
        <p:xfrm>
          <a:off x="107950" y="44450"/>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فتراءى كلامُهُنَّ لهُم كالوِسواسِ ولم يُصدِّقوهُنَّ. فقامَ بُطرسُ وركَضَ إلى القبرِ، وتطلعَ داخلاً ورأى الثيابَ وحدها فمَضَى إلى بيتِهِ مُتَعَجِّباً ممَّا كانَ.</a:t>
                      </a:r>
                      <a:r>
                        <a:rPr kumimoji="0" lang="ar-EG" sz="32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Aux yeux de ceux-ci ces paroles semblèrent un délire et ils ne croyaient pas ces femmes.12 Pierre cependant partit et courut au tombeau; en se penchant, il ne vit que les bandelettes, et il s'en alla de son côté en s'étonnant de ce qui était arrivé.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And their words seemed to them like idle tales, and they did not believe them. 12 But Peter arose and ran to the tomb; and stooping down, he saw the linen cloths lying by themselves; and he departed, marveling to himself at</a:t>
                      </a:r>
                      <a:r>
                        <a:rPr kumimoji="0" lang="en-US" sz="2800" b="1"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what had happened. </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19811"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19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119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73" name="Group 77"/>
          <p:cNvGraphicFramePr>
            <a:graphicFrameLocks noGrp="1"/>
          </p:cNvGraphicFramePr>
          <p:nvPr/>
        </p:nvGraphicFramePr>
        <p:xfrm>
          <a:off x="34925" y="44450"/>
          <a:ext cx="9074150" cy="68775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a:t>
                      </a:r>
                      <a:r>
                        <a:rPr kumimoji="0" lang="en-US" sz="3200" b="0" i="0" u="sng" strike="noStrike" cap="none" normalizeH="0" baseline="0">
                          <a:ln>
                            <a:noFill/>
                          </a:ln>
                          <a:solidFill>
                            <a:srgbClr val="FF9900"/>
                          </a:solidFill>
                          <a:effectLst/>
                          <a:latin typeface="Arial" charset="0"/>
                          <a:cs typeface="Arial" charset="0"/>
                        </a:rPr>
                        <a:t>16:12-24</a:t>
                      </a:r>
                      <a:r>
                        <a:rPr kumimoji="0" lang="en-CA" sz="3200" b="0" i="0" u="sng" strike="noStrike" cap="none" normalizeH="0" baseline="0">
                          <a:ln>
                            <a:noFill/>
                          </a:ln>
                          <a:solidFill>
                            <a:srgbClr val="FF9900"/>
                          </a:solidFill>
                          <a:effectLst/>
                          <a:latin typeface="Arial" charset="0"/>
                          <a:cs typeface="Arial" charset="0"/>
                        </a:rPr>
                        <a:t>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5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وأمَّا مِنْ جِهَةِ أبُلُّوسَ الأخِ، فَطلَبتُ إليهِ كثيراً أنْ يأتِيَ إليكُمْ معَ الإخوَةِ، ولَمْ تَكُنْ مشيئة الرب أنْ يَأتِيَ الآنَ. ولكن سَيَأتي مَتَى تَوَفَّقَ الوقتُ. اسهَروا واثبتوا في الإيمَانِ. تجلَّدوا وتشجعوا.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fr-CA" sz="2400" b="0" i="0" u="sng" strike="noStrike" cap="none" normalizeH="0" baseline="0">
                          <a:ln>
                            <a:noFill/>
                          </a:ln>
                          <a:solidFill>
                            <a:srgbClr val="FF9900"/>
                          </a:solidFill>
                          <a:effectLst/>
                          <a:latin typeface="Arial" charset="0"/>
                          <a:cs typeface="Arial" charset="0"/>
                        </a:rPr>
                        <a:t>1 Corinthiens 16:12-24</a:t>
                      </a:r>
                      <a:r>
                        <a:rPr kumimoji="0" lang="fr-CA" sz="2800" b="0" i="0" u="sng"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5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Quant à notre frère Apollos, je l'ai vivement engagé à aller chez vous avec les frères; mais il ne veut absolument pas venir maintenant; il ira quand il aura le temps. 13 Veillez, soyez fermes dans la foi, soyez des hommes, soyez forts,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1 Corinthians 16:12-24</a:t>
                      </a:r>
                    </a:p>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concerning our brother Apollos, I strongly urged him to come to you with the brethren, but he was quite unwilling to come at this time; however, he will come when he has a convenient time. 13 Watch, stand fast in the faith, be brave, be strong.</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3p</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95" name="Group 51"/>
          <p:cNvGraphicFramePr>
            <a:graphicFrameLocks noGrp="1"/>
          </p:cNvGraphicFramePr>
          <p:nvPr/>
        </p:nvGraphicFramePr>
        <p:xfrm>
          <a:off x="34925" y="115888"/>
          <a:ext cx="9074150" cy="654710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لتكنْ كُلُّ أمُورِكُمْ بالمحبَّةِ. وأطلُبُ إليكُمْ يا إخوتي: أنتُمْ تَعرِفونَ بَيتَ اسِتفَانَاسَ وفرتوناتوس أنَّهُمْ باكورَةُ أخائِيَةَ، وقَدْ رتَّبوا نفوسَهُمْ لِخِدمَةِ القِدِّيسِينَ، كي تَخضَعوا أنتُمْ أيضاً لِمِثلِ هؤلاءِ القومِ، وكُلِّ مَنْ يَشتركُ في العَملِ ويَتعَبُ.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faites tout avec amour. Encore une recommandation, frères: vous savez que Stéphanas et sa famille sont les prémices de l'Achaïe; ils se sont dévoués au service des saints. 16 Obéissez donc à des personnes de cette valeur et à quiconque partage leurs travaux et leur peine.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Let all that you do be done with love. 15 I urge you, brethren you know the household of Stephanas, that it is the firstfruits of Achaia, and that they have devoted themselves to the ministry of the saints  16 that you also submit   to such, and to everyone who works and labors with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39" name="Group 71"/>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ثُمَّ إنِّي أفْرَحُ بِمَجِيءِ اسِتفَانَاسَ وفُرتونَاتوسَ وأخَائِيكوسَ، لأنَّ نُقصَانَكُمْ قَد أتموهُ هؤلاء، إذْ أرَاحوا رُوحِي ورُوحَكُمْ. فَاعرِفوا مِثلَ هؤلاءِ القومِ.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Je suis heureux de la présence de Stéphanas, de Fortunatus et d'Achaïus; ils ont suppléé à votre absence; 18 car ils ont tranquillisé mon esprit et le vôtre. Sachez donc apprécier des hommes de cette valeur.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am glad about the coming of Stephanas, Fortunatus, and Achaicus, for what was lacking on your part they supplied. 18 For they refreshed my spirit and yours. Therefore acknowledge such men.</a:t>
                      </a:r>
                      <a:endParaRPr kumimoji="0" lang="en-US"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56" name="Group 28"/>
          <p:cNvGraphicFramePr>
            <a:graphicFrameLocks noGrp="1"/>
          </p:cNvGraphicFramePr>
          <p:nvPr/>
        </p:nvGraphicFramePr>
        <p:xfrm>
          <a:off x="34925" y="44450"/>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تُسَلِّمُ عَليكُمْ كَنائِسُ أسِيَّا. يُسَلِّمُ عَليكُمْ في الربِّ كثيراً أكِيلا وبرِيسكِلاَّ مع الكنيسةِ التي في بَيتِهمَا. يُسَلِّمُ عليكُمْ جميعُ الإخوةِ الذينَ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Les Églises d'Asie vous saluent. Aquilas et Prisca vous envoient bien des salutations dans le Seigneur, ainsi que l'Église qui se réunit chez eux. 20  Tous les frères vous saluent.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churches of Asia greet you. Aquila and Priscilla greet you heartily in the Lord, with the church that is in their house. 20 All the brethren greet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45" name="Group 53"/>
          <p:cNvGraphicFramePr>
            <a:graphicFrameLocks noGrp="1"/>
          </p:cNvGraphicFramePr>
          <p:nvPr/>
        </p:nvGraphicFramePr>
        <p:xfrm>
          <a:off x="34925" y="44450"/>
          <a:ext cx="9074150" cy="6014403"/>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سَلِّموا بَعضُكُمْ على بعضٍ بقُبلَةٍ طاهرةٍ.سلامي بيدي أنا بولُسَ. مَنْ لا يُحِبُّ الربَّ يسوعَ المسيحَ فليَكُنْ محروماً إلى مجيءِ الربِّ. نعمةُ ربِّنا يسوعَ المسيحِ معَكُمْ. مَحبَّتِي مع جَميعِكُمْ في المسيحِ يسوعَ.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Saluez-vous les uns les autres d'un saint baiser. 21 La salutation est de ma main, à moi, Paul. 22 Si quelqu'un n'aime pas le Seigneur, qu'il soit anathème. 23 Maranatha. La grâce du Seigneur Jésus soit avec vous.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Greet one another with a holy kiss. 21 The salutation with my own hand—Paul’s. 22 If anyone does not love the Lord Jesus Christ, let him be accursed. O Lord, come! 23 The grace of our Lord Jesus Christ be with you. 24 My love be with you all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26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1269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810" name="Group 98"/>
          <p:cNvGraphicFramePr>
            <a:graphicFrameLocks noGrp="1"/>
          </p:cNvGraphicFramePr>
          <p:nvPr/>
        </p:nvGraphicFramePr>
        <p:xfrm>
          <a:off x="34925" y="44450"/>
          <a:ext cx="9074150" cy="64817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يعقوب الرسول 4 : 7 ـ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فاخضعوا للهِ. قاوِموا إبلِيسَ فيَهرُبَ مِنكُمْ. اقتربوا إلى اللهِ فيَقترِبَ إليكُمْ. نَقُّوا أيدِيكُمْ أيُّها الخُطاةُ، وطَهِّرُوا قُلوبَكُم يا ذوي الرَّأيَينِ.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4:7-17</a:t>
                      </a:r>
                      <a:r>
                        <a:rPr kumimoji="0" lang="ar-SA" sz="3200" b="0" i="0" u="none" strike="noStrike" cap="none" normalizeH="0" baseline="0">
                          <a:ln>
                            <a:noFill/>
                          </a:ln>
                          <a:solidFill>
                            <a:srgbClr val="FF9900"/>
                          </a:solidFill>
                          <a:effectLst/>
                          <a:latin typeface="Arial" charset="0"/>
                          <a:cs typeface="Arial" charset="0"/>
                        </a:rPr>
                        <a:t> </a:t>
                      </a:r>
                      <a:endParaRPr kumimoji="0" lang="fr-CA" sz="32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Soumettez-vous donc à Dieu; mais résistez au diable et il fuira loin de vous; 8 approchez-vous de Dieu et il s'approchera de vous. Nettoyez vos mains, pécheurs, et purifiez vos coeurs, hommes partagés!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4:7-17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submit to God. Resist the devil and he will flee from you. 8 Draw near to God and He will draw near to you. Cleanse your hands, you sinners; and purify your hearts, you double-minded. </a:t>
                      </a:r>
                      <a:endParaRPr kumimoji="0" lang="en-US"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3c</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92" name="Group 16"/>
          <p:cNvGraphicFramePr>
            <a:graphicFrameLocks noGrp="1"/>
          </p:cNvGraphicFramePr>
          <p:nvPr/>
        </p:nvGraphicFramePr>
        <p:xfrm>
          <a:off x="34925" y="115888"/>
          <a:ext cx="9074150"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اشقوا ونُوحُوا وابْكُوا. لِيَتَحوَّلْ ضَحِكُكُمْ إلى نوحٍ، وفَرَحُكُمْ إلى غَمٍّ.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Reconnaissez votre misère, prenez le deuil, pleurez; que votre rire se change en deuil et votre joie en abattement!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Lament and mourn and weep! Let your laughter be turned to mourning and your joy to gloom</a:t>
                      </a:r>
                      <a:r>
                        <a:rPr kumimoji="0" lang="en-US" sz="24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61" name="Group 37"/>
          <p:cNvGraphicFramePr>
            <a:graphicFrameLocks noGrp="1"/>
          </p:cNvGraphicFramePr>
          <p:nvPr/>
        </p:nvGraphicFramePr>
        <p:xfrm>
          <a:off x="34925" y="44450"/>
          <a:ext cx="9074150" cy="60499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اتَّضِعُوا قُدَّامَ الربِّ فَيَرفَعَكُم. لا يَذُمَّ بَعضُكُمْ بعضاً أيُّها الإخوَةُ لئلاَّ تدانوا. لأنَّ الذي يَذُمُّ أخَاهُ أو يُدينُ أخاهُ يَذُمُّ النَّاموسَ ويُدينُ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Humiliez-vous devant le Seigneur, et Il vous élèvera. 11 Ne médisez pas les uns des autres, frères. Celui qui médit d'un frère ou juge son frère, médit d'une loi et juge une loi; mais si tu juges une loi,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Humble yourselves in the sight of the Lord, and He will lift you up. 11 Do not speak evil of one another, brethren. He who speaks evil of a brother and judges his brother, speaks evil of the law and judges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798" name="Group 62"/>
          <p:cNvGraphicFramePr>
            <a:graphicFrameLocks noGrp="1"/>
          </p:cNvGraphicFramePr>
          <p:nvPr/>
        </p:nvGraphicFramePr>
        <p:xfrm>
          <a:off x="34925" y="115888"/>
          <a:ext cx="9074150" cy="64008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وإن كُنتَ تَدينُ النَّاموسَ، فَلستَ عَامِلاً بالنَّاموسِ، بلْ دَيَّاناً لهُ. واحدٌ هو واضِعُ النَّاموسِ، والدَّيان القادرُ أن يُخَلِّصَ ويُهلِكَ. فمَن أنتَ يا مَن تَدينُ غيركَ؟</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هَلُمَّ الآنَ أيُّها القائِلونَ: " نَذهبُ اليَومَ أو غَداً إلى هذهِ المدينةِ،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agis en juge et non en réalisateur de la loi. Or un seul est législateur et juge: celui qui peut sauver et perdre. Qui es-tu, toi, pour juger le prochain?13 Alors, vous qui dites: "Aujourd'hui - ou demain -, nous irons dans telle ville,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if you judge the law, you are not a doer of the law but a judge. 12 There is one Lawgiver, who is able to save and to destroy. Who are you to judge another? 13 Come now, you who say, Today or tomorrow we will go to such and such a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27" name="Group 67"/>
          <p:cNvGraphicFramePr>
            <a:graphicFrameLocks noGrp="1"/>
          </p:cNvGraphicFramePr>
          <p:nvPr/>
        </p:nvGraphicFramePr>
        <p:xfrm>
          <a:off x="34925" y="188913"/>
          <a:ext cx="9074150" cy="56181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وهناكَ نَصرِفُ سـَنَةً واحِدَةً ونَتَّجِرُ ونَرْبَحُ ". أنتُم الذينَ لا تَعرِفُونَ أمْرَ الغـدِ! لأنَّها ما هيَ حياتُكُم؟ إنَّها مثل غُبار، يَظهَرُ قليلاً ثُمَّ  يَضمحِلُّ.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nous y passerons un an, nous ferons du commerce, nous gagnerons de l'argent", 14 et qui ne savez même pas, le jour suivant, ce que sera votre vie, car vous êtes une vapeur, qui paraît un instant et puis disparaît! </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spend a year there, buy and sell, and make a profit; 14 whereas you do not know what will happen tomorrow. For what is your life? It is even a vapor that appears for a little time and then vanishes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39" name="Group 55"/>
          <p:cNvGraphicFramePr>
            <a:graphicFrameLocks noGrp="1"/>
          </p:cNvGraphicFramePr>
          <p:nvPr/>
        </p:nvGraphicFramePr>
        <p:xfrm>
          <a:off x="107950" y="115888"/>
          <a:ext cx="9001125" cy="577113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عِوَضَ أن تقولوا: " إنْ شاءَ الربُّ وعِشْنَا نَفعَلُ هذا أو ذاكَ ". وأمَّا الآنَ فإنَّكُم تَفتَخِرونَ في تَعَظُّمِكُمْ. كُلُّ افتخارٍ مِثلُ هذا رديءٌ. فمَن يَعرِفُ أنْ يَعمَلَ حَسَناً ولا يَعمَلُ، فذلكَ خَطيَّةٌ لهُ</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lieu de dire: "Si le Seigneur le veut bien, nous vivrons et ferons ceci ou cela", 16 vous tirez fierté de vos fanfaronnades. Toute fierté de ce genre est mauvaise. 17 Qui donc sait faire le bien et ne le fait pas se charge d'un péché.</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Instead you ought to say, If the Lord wills, we shall live and do this or that. 16 But now you boast in your arrogance. All such boasting is evil. 17 Therefore, to him who knows to do good and does not do it, to him it is sin.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135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135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35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85" name="Group 77"/>
          <p:cNvGraphicFramePr>
            <a:graphicFrameLocks noGrp="1"/>
          </p:cNvGraphicFramePr>
          <p:nvPr/>
        </p:nvGraphicFramePr>
        <p:xfrm>
          <a:off x="34925" y="44450"/>
          <a:ext cx="9074150" cy="661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a:ln>
                            <a:noFill/>
                          </a:ln>
                          <a:solidFill>
                            <a:srgbClr val="FF9900"/>
                          </a:solidFill>
                          <a:effectLst/>
                          <a:latin typeface="Arial" charset="0"/>
                          <a:cs typeface="Arial" charset="0"/>
                        </a:rPr>
                        <a:t>15:4-12</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ولمَّا قَدِموا إلى أورشليم قَبِلهُم أهل البِيعةِ والرُّسلُ والقُسوسُ، فأخبَروهُمْ بِكُلِّ ما صَنَعَ اللهُ مَعَهُمْ. ولكِنْ قَامَ أُناسٌ مِنَ الذين كانوا قَدْ آمَنوا مِنْ شيعةِ الفَرِّيسِيِّينَ،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15:4-12</a:t>
                      </a:r>
                      <a:endParaRPr kumimoji="0" lang="fr-CA" sz="30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Arrivés à Jérusalem, ils furent accueillis par l'Église, les apôtres et les anciens, et ils les mirent au courant de tout ce que Dieu avait réalisé avec eux. 5 Des fidèles issus du pharisaïsme intervinrent alors pour soutenir</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15:4-12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they had come to Jerusalem, they were received by the church and the apostles and the elders; and they reported all things that God had done with them. 5 But some of the sect of the Pharisees who believed rose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3a</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200" name="Group 24"/>
          <p:cNvGraphicFramePr>
            <a:graphicFrameLocks noGrp="1"/>
          </p:cNvGraphicFramePr>
          <p:nvPr/>
        </p:nvGraphicFramePr>
        <p:xfrm>
          <a:off x="34925" y="188913"/>
          <a:ext cx="9001125" cy="5761038"/>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وقالوا: " إنَّهُ يَنبغي أنْ يَخْتَتِنوا، وَيُوصَوْا بأنْ يحفظوا نَاموسَ موسى". فاجتمعَ الرُّسلُ والمَشايخُ لِينظُروا في هذا الأمرِ.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fallait circoncire les païens et leur prescrire d'observer la loi de Moïse. 6 Les apôtres et les anciens se réunirent pour examiner cette affaire.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It is necessary to circumcise them, and to command them to keep the law of Moses. 6 Now the apostles and elders came together to consider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82" name="Group 50"/>
          <p:cNvGraphicFramePr>
            <a:graphicFrameLocks noGrp="1"/>
          </p:cNvGraphicFramePr>
          <p:nvPr/>
        </p:nvGraphicFramePr>
        <p:xfrm>
          <a:off x="34925" y="188913"/>
          <a:ext cx="9074150"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فبَعدَ ما حَصلتْ مُناظرةٌ كثيرةٌ قامَ بُطرسُ وقال لهُم: " أيُّها الرِّجالُ الإخوةُ، أنتُم تَعلَمونَ أنَّهُ مُنذُ أيَّامٍ قَديمةٍ اختَارَ اللهُ بينكم أنَّهُ بِفَمِي يَسمعُ الأُمَمُ كَلِمَةَ الإنجيلِ ويؤمنون.</a:t>
                      </a:r>
                      <a:r>
                        <a:rPr kumimoji="0" lang="ar-EG"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7  </a:t>
                      </a:r>
                      <a:r>
                        <a:rPr kumimoji="0" lang="fr-FR" sz="2800" b="0" i="0" u="none" strike="noStrike" cap="none" normalizeH="0" baseline="0">
                          <a:ln>
                            <a:noFill/>
                          </a:ln>
                          <a:solidFill>
                            <a:schemeClr val="bg1"/>
                          </a:solidFill>
                          <a:effectLst/>
                          <a:latin typeface="Arial" charset="0"/>
                          <a:cs typeface="Arial" charset="0"/>
                        </a:rPr>
                        <a:t>Comme la discussion était devenue vive, Pierre intervint pour déclarer: "Vous le savez, dès les premiers jours et chez vous, les nations païennes ont entendu de ma bouche la parole de l'Évangile et sont devenues croyantes.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when there had been much dispute, Peter rose up and said to them: Men and brethren, you know that a good while ago God chose among us, that by my mouth the Gentiles should hear the word of the gospel and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18" name="Group 62"/>
          <p:cNvGraphicFramePr>
            <a:graphicFrameLocks noGrp="1"/>
          </p:cNvGraphicFramePr>
          <p:nvPr/>
        </p:nvGraphicFramePr>
        <p:xfrm>
          <a:off x="179388" y="44450"/>
          <a:ext cx="8929687"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واللهُ العارِفُ القلوب، قد شَهِدَ لهُمْ مُعطِياً لهُمُ الرُّوحَ القُدُسَ كَمَا لنا أيضاً. ولمْ يُميِّزْ بَينَنَا وبينهم بشيءٍ، إذ قد طَهَّرَ بالإيمانِ قُلوبَهُم. </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Dieu, qui connaît les coeurs, leur a rendu témoignage, quand il leur a donné, comme à nous, l'Esprit Saint. 9 Sans faire la moindre différence entre elles et nous, c'est par la foi</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God, who knows the heart, acknowledged them by giving them the Holy Spirit, just as He did to us, 9 and made no distinction between us and them, purifying their hearts by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41" name="Group 21"/>
          <p:cNvGraphicFramePr>
            <a:graphicFrameLocks noGrp="1"/>
          </p:cNvGraphicFramePr>
          <p:nvPr/>
        </p:nvGraphicFramePr>
        <p:xfrm>
          <a:off x="34925" y="115888"/>
          <a:ext cx="9074150" cy="590708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فالآن لماذا تُجرِّبونَ اللهَ بوضعِ نيرٍ على عُنقِ التَّلاميذِ الذي لم يستطع أباؤنا ولا نحنُ أن نحمِلهُ؟</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10 </a:t>
                      </a:r>
                      <a:r>
                        <a:rPr kumimoji="0" lang="fr-FR" sz="2800" b="0" i="0" u="none" strike="noStrike" cap="none" normalizeH="0" baseline="0">
                          <a:ln>
                            <a:noFill/>
                          </a:ln>
                          <a:solidFill>
                            <a:schemeClr val="bg1"/>
                          </a:solidFill>
                          <a:effectLst/>
                          <a:latin typeface="Arial" charset="0"/>
                          <a:cs typeface="Arial" charset="0"/>
                        </a:rPr>
                        <a:t>qu'il a purifié leurs coeurs. Dès lors, pourquoi provoquer Dieu en imposant à la nuque des disciples un joug que ni nos pères ni nous-mêmes n'avons été capables de porter?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Now therefore, why do you test God by putting a yoke on the neck of the disciples which neither our fathers nor we were able to bear?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25" name="Group 45"/>
          <p:cNvGraphicFramePr>
            <a:graphicFrameLocks noGrp="1"/>
          </p:cNvGraphicFramePr>
          <p:nvPr/>
        </p:nvGraphicFramePr>
        <p:xfrm>
          <a:off x="34925" y="44450"/>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لكن بنعمةِ ربّنا يسوع المسيح نؤمنُ أنْ نَخلُصَ كما أولئِكَ ". فَسَكتَ الجمهورُ كلُّهُ. وكانوا يسمعونَ برنابا وبولس يُحدِّثانِ بجميع ما صنع اللهُ مِن الآياتِ والعجائبِ في الأُمَمِ بواسطَتِهِمْ.</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Encore une fois, c'est par la grâce du Seigneur Jésus, nous le croyons, que nous avons été sauvés, exactement comme eux!12 Il y eut alors un silence dans toute l'assemblée, puis l'on écouta Barnabas et Paul raconter tous les signes et les prodiges que Dieu, par leur intermédiaire, avait accomplis chez les païens.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we believe that through the grace of the  Lord Jesus Christ we shall be saved in the same manner as they. 12 Then   all the multitude kept silent and listened to Barnabas and Paul declaring how many miracles and wonders God had worked through them among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468313" y="981075"/>
            <a:ext cx="8229600" cy="2016125"/>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984" name="Group 56"/>
          <p:cNvGraphicFramePr>
            <a:graphicFrameLocks noGrp="1"/>
          </p:cNvGraphicFramePr>
          <p:nvPr/>
        </p:nvGraphicFramePr>
        <p:xfrm>
          <a:off x="34925" y="44450"/>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a:t>
                      </a:r>
                      <a:r>
                        <a:rPr kumimoji="0" lang="ar-SA" sz="3200" b="0" i="0" u="sng" strike="noStrike" cap="none" normalizeH="0" baseline="0" dirty="0">
                          <a:ln>
                            <a:noFill/>
                          </a:ln>
                          <a:solidFill>
                            <a:srgbClr val="FF9900"/>
                          </a:solidFill>
                          <a:effectLst/>
                          <a:latin typeface="Arial" charset="0"/>
                          <a:cs typeface="Arial" charset="0"/>
                        </a:rPr>
                        <a:t> </a:t>
                      </a:r>
                      <a:r>
                        <a:rPr kumimoji="0" lang="en-US" sz="3200" b="0" i="0" u="sng" strike="noStrike" cap="none" normalizeH="0" baseline="0" dirty="0">
                          <a:ln>
                            <a:noFill/>
                          </a:ln>
                          <a:solidFill>
                            <a:srgbClr val="FF9900"/>
                          </a:solidFill>
                          <a:effectLst/>
                          <a:latin typeface="Arial" charset="0"/>
                          <a:cs typeface="Arial" charset="0"/>
                        </a:rPr>
                        <a:t>71:7-8</a:t>
                      </a:r>
                      <a:endParaRPr kumimoji="0" lang="ar-SA"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أنتَ مُعينٌ عزيزٌ، فليمتَلِئ فمي سبحاً. لكيما أُسبِّحُ مجدَكَ، اليومَ كُلّهُ لعظيمِ جلالِكَ. 		</a:t>
                      </a:r>
                      <a:r>
                        <a:rPr kumimoji="0" lang="ar-EG"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71:7-8</a:t>
                      </a:r>
                      <a:endParaRPr kumimoji="0" lang="fr-CA"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es mon refuge fortifié,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je n'avais que ta louange à la bouche; que ta splendeur au long des 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S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71:7-8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You are my strong refuge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Let my mouth be filled with Your praise And with Your glory all the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LetThemExaltHimForBishop"/>
          </p:cNvPr>
          <p:cNvSpPr txBox="1">
            <a:spLocks noChangeArrowheads="1"/>
          </p:cNvSpPr>
          <p:nvPr/>
        </p:nvSpPr>
        <p:spPr bwMode="auto">
          <a:xfrm>
            <a:off x="7143768" y="514351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5" name="Title 4"/>
          <p:cNvSpPr>
            <a:spLocks noGrp="1"/>
          </p:cNvSpPr>
          <p:nvPr>
            <p:ph type="ctrTitle"/>
          </p:nvPr>
        </p:nvSpPr>
        <p:spPr/>
        <p:txBody>
          <a:bodyPr/>
          <a:lstStyle/>
          <a:p>
            <a:r>
              <a:rPr lang="en-US" dirty="0"/>
              <a:t>3pg</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03" name="Group 51"/>
          <p:cNvGraphicFramePr>
            <a:graphicFrameLocks noGrp="1"/>
          </p:cNvGraphicFramePr>
          <p:nvPr/>
        </p:nvGraphicFramePr>
        <p:xfrm>
          <a:off x="34925" y="44450"/>
          <a:ext cx="9074150" cy="6766560"/>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12:22-28</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حينئذٍ أُحضِرَ إليه أعمى مجنونٌ وأخرس فشفاه، حتَّى إنَّ الأعمى الأخرس تكلَّم وأبصرَ. فبُهت كل الجمع وقال: " ألعَلَّ هذا هو ابن داود؟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12:22-28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Alors on lui emmena un possédé aveugle et muet; il le guérit, en sorte que le muet parlait et voyait. Bouleversées, 23 les foules disaient: "Celui-ci n'est-il pas le Fils de David?"</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12:22-28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3g</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52" name="Group 76"/>
          <p:cNvGraphicFramePr>
            <a:graphicFrameLocks noGrp="1"/>
          </p:cNvGraphicFramePr>
          <p:nvPr/>
        </p:nvGraphicFramePr>
        <p:xfrm>
          <a:off x="34925" y="115888"/>
          <a:ext cx="9074150" cy="601599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أمَّا الفرِّيسيُّون فلمَّا سمعوا قالوا: " هذا لا يُخرج الشَّياطين إلاَّ ببعلزبول رئيس الشَّياطين ". فلمَّا رأى يسوع أفكارهم، قال لهم: " كلُّ مملكةٍ إذا انقسمت على ذاتها تُخربُ، </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Mais les Pharisiens, entendant cela, dirent: "Celui-là ne chasse les démons que par Belzébul, le chef des démons. 25 Voyant leurs réactions, il leur dit: "Tout royaume divisé contre lui-même court à la ruine; aucune ville,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when the Pharisees heard it they said, This fellow does not cast out demons except by Beelzebub, the ruler of the demons. 25 But Jesus  knew their thoughts, and said to them: Every kingdom divided against itself is brought to desolation,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64" name="Group 48"/>
          <p:cNvGraphicFramePr>
            <a:graphicFrameLocks noGrp="1"/>
          </p:cNvGraphicFramePr>
          <p:nvPr/>
        </p:nvGraphicFramePr>
        <p:xfrm>
          <a:off x="107950" y="115888"/>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وكلُّ مدينةٍ أو كلُّ بيتٍ إذا انقسم على ذاته لا يثبت. فإن كان الشَّيطان يُخرج الشَّيطان فَقَد انقسم على ذاته. فكيف تثبت مملكته؟ وإن كنت أنا ببعلزبول أُخرِج الشَّياطين، فأبناؤكم بمَن يُخرِجون؟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aucune famille, divisée contre elle-même, ne se maintiendra. Si donc Satan expulse Satan, il est divisé contre lui-même: comment alors son royaume se maintiendrait-il? 27 Et si c'est par Belzébul que moi, je chasse les démons, vos disciples, par qui les chassent-ils?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every city or house divided against itself will not stand. If Satan casts out Satan, he is divided against himself. How then will his kingdom stand? 27 And if I cast out demons by Beelzebub, by whom do your sons cast them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49" name="Group 37"/>
          <p:cNvGraphicFramePr>
            <a:graphicFrameLocks noGrp="1"/>
          </p:cNvGraphicFramePr>
          <p:nvPr/>
        </p:nvGraphicFramePr>
        <p:xfrm>
          <a:off x="107950" y="44450"/>
          <a:ext cx="9072563" cy="58340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لذلك هم يصيرون قضاتكُم! وإن كنتُ أنا بروح الله أُخرِج الشَّياطين، فقد وصل إليكم ملكوت الله!</a:t>
                      </a:r>
                      <a:r>
                        <a:rPr kumimoji="0" lang="en-CA"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Times New Roman" pitchFamily="18" charset="0"/>
                        </a:rPr>
                        <a:t>( 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seront donc eux-mêmes vos juges. 28 Mais si c'est par l'Esprit de Dieu que je chasse les démons, alors le Règne de Dieu vient de vous atteindre.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S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they shall be your judges. 28 But if I cast out demons by the Spirit of God, surely the kingdom of God has come upon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76" name="Group 12"/>
          <p:cNvGraphicFramePr>
            <a:graphicFrameLocks noGrp="1"/>
          </p:cNvGraphicFramePr>
          <p:nvPr/>
        </p:nvGraphicFramePr>
        <p:xfrm>
          <a:off x="395288" y="549275"/>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Fourth Sunday of The Month of </a:t>
                      </a:r>
                      <a:r>
                        <a:rPr kumimoji="0" lang="en-US" sz="4000" b="0" i="0" u="none" strike="noStrike" cap="none" normalizeH="0" baseline="0" dirty="0" err="1">
                          <a:ln>
                            <a:noFill/>
                          </a:ln>
                          <a:solidFill>
                            <a:srgbClr val="FF9900"/>
                          </a:solidFill>
                          <a:effectLst/>
                          <a:latin typeface="Arial" charset="0"/>
                          <a:cs typeface="Arial" charset="0"/>
                        </a:rPr>
                        <a:t>Babah</a:t>
                      </a: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الأحد ا</a:t>
                      </a:r>
                      <a:r>
                        <a:rPr kumimoji="0" lang="ar-EG" sz="4000" b="1" i="0" u="none" strike="noStrike" cap="none" normalizeH="0" baseline="0" dirty="0">
                          <a:ln>
                            <a:noFill/>
                          </a:ln>
                          <a:solidFill>
                            <a:srgbClr val="FF9900"/>
                          </a:solidFill>
                          <a:effectLst/>
                          <a:latin typeface="Arial" charset="0"/>
                          <a:cs typeface="Arial" charset="0"/>
                        </a:rPr>
                        <a:t>لرابع </a:t>
                      </a:r>
                      <a:r>
                        <a:rPr kumimoji="0" lang="ar-KW" sz="4000" b="1" i="0" u="none" strike="noStrike" cap="none" normalizeH="0" baseline="0" dirty="0">
                          <a:ln>
                            <a:noFill/>
                          </a:ln>
                          <a:solidFill>
                            <a:srgbClr val="FF9900"/>
                          </a:solidFill>
                          <a:effectLst/>
                          <a:latin typeface="Arial" charset="0"/>
                          <a:cs typeface="Arial" charset="0"/>
                        </a:rPr>
                        <a:t>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 </a:t>
                      </a:r>
                      <a:r>
                        <a:rPr kumimoji="0" lang="ar-EG" sz="4000" b="1" i="0" u="none" strike="noStrike" cap="none" normalizeH="0" baseline="0" dirty="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 </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Quatrième Dimanche du mois de </a:t>
                      </a:r>
                      <a:r>
                        <a:rPr kumimoji="0" lang="fr-CA" sz="4000" b="0" i="0" u="none" strike="noStrike" cap="none" normalizeH="0" baseline="0" dirty="0" err="1">
                          <a:ln>
                            <a:noFill/>
                          </a:ln>
                          <a:solidFill>
                            <a:srgbClr val="FF9900"/>
                          </a:solidFill>
                          <a:effectLst/>
                          <a:latin typeface="Arial" charset="0"/>
                          <a:cs typeface="Arial" charset="0"/>
                        </a:rPr>
                        <a:t>Babah</a:t>
                      </a:r>
                      <a:endParaRPr kumimoji="0" lang="fr-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525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201" name="Group 81"/>
          <p:cNvGraphicFramePr>
            <a:graphicFrameLocks noGrp="1"/>
          </p:cNvGraphicFramePr>
          <p:nvPr/>
        </p:nvGraphicFramePr>
        <p:xfrm>
          <a:off x="69850" y="44450"/>
          <a:ext cx="9074150" cy="6449568"/>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Times New Roman" pitchFamily="18" charset="0"/>
                        </a:rPr>
                        <a:t>119:7-8</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احمدك باستقامة قلب عند تعلمي احكام عدلك. وصاياك احفظ</a:t>
                      </a:r>
                      <a:r>
                        <a:rPr kumimoji="0" lang="ar-EG" sz="32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 تتركني الى الغاية</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70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119:7-8</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Je te célébrerai d'un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droit 	en étudiant tes justes décisions. Tes décrets, je les garde,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Je veux observer tes prescriptions : Ne m’abandonne pas entièrement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S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119:7-8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will praise thee with uprightness of heart, when I shall have learned thy righteous judgments.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 will keep thy statutes: O forsake me not utterly.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412665" y="557214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4pv</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808" name="Group 64"/>
          <p:cNvGraphicFramePr>
            <a:graphicFrameLocks noGrp="1"/>
          </p:cNvGraphicFramePr>
          <p:nvPr/>
        </p:nvGraphicFramePr>
        <p:xfrm>
          <a:off x="69850" y="0"/>
          <a:ext cx="9074150" cy="652272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Times New Roman" pitchFamily="18" charset="0"/>
                        </a:rPr>
                        <a:t>14 :22 -36</a:t>
                      </a:r>
                      <a:r>
                        <a:rPr kumimoji="0" lang="ar-SA" sz="32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وللوقت ألزم يسوع تلاميذه ان يدخلوا السفينة ويسبقوه الى العبر حتى يصرف الجموع. وبعدما صرف </a:t>
                      </a:r>
                      <a:r>
                        <a:rPr kumimoji="0" lang="ar-SA" sz="2800" b="0" i="0" u="none" strike="noStrike" cap="none" normalizeH="0" baseline="0">
                          <a:ln>
                            <a:noFill/>
                          </a:ln>
                          <a:solidFill>
                            <a:schemeClr val="bg1"/>
                          </a:solidFill>
                          <a:effectLst/>
                          <a:latin typeface="Arial" charset="0"/>
                          <a:cs typeface="Arial" charset="0"/>
                        </a:rPr>
                        <a:t>الجموع صعد الى الجبل منفردا ليصلّي.</a:t>
                      </a:r>
                      <a:r>
                        <a:rPr kumimoji="0" lang="en-CA"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Matthieu </a:t>
                      </a:r>
                      <a:r>
                        <a:rPr kumimoji="0" lang="en-US" sz="2800" b="0" i="0" u="sng" strike="noStrike" cap="none" normalizeH="0" baseline="0">
                          <a:ln>
                            <a:noFill/>
                          </a:ln>
                          <a:solidFill>
                            <a:srgbClr val="FF9933"/>
                          </a:solidFill>
                          <a:effectLst/>
                          <a:latin typeface="Arial" charset="0"/>
                          <a:cs typeface="Times New Roman" pitchFamily="18" charset="0"/>
                        </a:rPr>
                        <a:t>14 :22 -36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Aussitôt Jésus obligea les disciples à monter dans la barque et à le précéder sur l'autre rive, pendant qu'il renverrait les foules. 23 Et, après avoir renvoyé les foules, il monta dans la montagne pour prier à l'écart.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14 :22 -36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straightway Jesus constrained his disciples to get into a ship, and to go before him unto the other side, while he sent the multitudes away. 23  And when he had sent the multitudes away, he went up into a mountain apart to pray: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4v</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22" name="Group 22"/>
          <p:cNvGraphicFramePr>
            <a:graphicFrameLocks noGrp="1"/>
          </p:cNvGraphicFramePr>
          <p:nvPr/>
        </p:nvGraphicFramePr>
        <p:xfrm>
          <a:off x="69850" y="115888"/>
          <a:ext cx="9074150" cy="564673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397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 المساء كان هناك وحده. واما السفينة فكانت قد صارت في وسط البحر معذبة من الامواج.لان الريح كانت مضادة.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soir venu, il était là, seul. 24 La barque se trouvait déjà à plusieurs centaines de mètres de la terre; elle était battue par les vagues, le vent étant contraire.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the evening was come, he was there alone. 24 But the ship was now in the midst of the sea, tossed with waves: for the wind was contrary.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54" name="Group 86"/>
          <p:cNvGraphicFramePr>
            <a:graphicFrameLocks noGrp="1"/>
          </p:cNvGraphicFramePr>
          <p:nvPr/>
        </p:nvGraphicFramePr>
        <p:xfrm>
          <a:off x="107950" y="44450"/>
          <a:ext cx="9036050" cy="5978526"/>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الهزيع الرابع من الليل مضى اليهم يسوع ماشيا على البحر.فلما ابصره التلاميذ ماشيا على البحر اضطربوا قائلين انه خيال.ومن الخوف صرخوا.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Vers la fin de la nuit, il vint vers eux en marchant sur la mer. 26 Quand les disciples le virent marcher sur la mer, ils furent troubléset dirent : C’est un fantôme ! Et dans leur crainte, ils poussèrent des cris.</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 the fourth watch of the night Jesus went unto them, walking on the sea. 26  And when the disciples saw him walking on the sea, they were troubled, saying, It is a spirit; and they cried out for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52" name="Group 36"/>
          <p:cNvGraphicFramePr>
            <a:graphicFrameLocks noGrp="1"/>
          </p:cNvGraphicFramePr>
          <p:nvPr/>
        </p:nvGraphicFramePr>
        <p:xfrm>
          <a:off x="-36513" y="115888"/>
          <a:ext cx="9180513" cy="6442710"/>
        </p:xfrm>
        <a:graphic>
          <a:graphicData uri="http://schemas.openxmlformats.org/drawingml/2006/table">
            <a:tbl>
              <a:tblPr rtl="1"/>
              <a:tblGrid>
                <a:gridCol w="4211637">
                  <a:extLst>
                    <a:ext uri="{9D8B030D-6E8A-4147-A177-3AD203B41FA5}">
                      <a16:colId xmlns:a16="http://schemas.microsoft.com/office/drawing/2014/main" val="20000"/>
                    </a:ext>
                  </a:extLst>
                </a:gridCol>
                <a:gridCol w="4968876">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كلمهم يسوع قائلا تشجعوا.انا هو.لا تخافوا. فاجابه بطرس وقال يا سيد ان كنت انت هو فمرني ان آتي اليك على الماء. فقال تعال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فنزل بطرس من السفينة ومشى على الماء ليأتي الى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Jésus leur dit aussitôt : Rassurez–vous, c’est moi, n’ayez pas peur ! 28  Pierre lui répondit : Si c’est toi, ordonne–moi d’aller vers toi sur les eaux. 29 Et il dit : Viens ! Pierre sortit de la barque et marcha sur les eaux pour aller vers Jésus.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straightway Jesus spake unto them, saying, Be of good cheer; it is I; be not afraid. 28  And Peter answered him and said, Lord, if it be thou, bid me come unto thee on the water. 29  And he said, Come. And when Peter was come down out of the ship, he walked on the water, to go to Jesus.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72" name="Group 32"/>
          <p:cNvGraphicFramePr>
            <a:graphicFrameLocks noGrp="1"/>
          </p:cNvGraphicFramePr>
          <p:nvPr/>
        </p:nvGraphicFramePr>
        <p:xfrm>
          <a:off x="69850" y="44450"/>
          <a:ext cx="9074150" cy="6766560"/>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رأى الريح شديدة خاف واذ ابتدأ يغرق صرخ قائلا يا رب نجني. ففي الحال مدّ يسوع يده وامسك به وقال له يا قليل الايمان لماذا شككت. ولما دخلا السفينة سكنت الريح.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Mais en voyant que le vent était fort, il eut peur, et, comme il commençait à enfoncer il s’écria : Seigneur, sauve–moi !31 Aussitôt Jésus étendit la main, le saisit et lui dit : Homme de peu de foi, pourquoi as–tu douté ? 32  Ils montèrent dans la barque, et le vent tomba.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when he saw the wind boisterous, he was afraid; and beginning to sink, he cried, saying, Lord, save me. 31 And immediately Jesus stretched forth his hand, and caught him, and said unto him, O thou of little faith, wherefore didst thou doubt? 32  And when they were come into the ship, the wind ceased.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494" name="Group 30"/>
          <p:cNvGraphicFramePr>
            <a:graphicFrameLocks noGrp="1"/>
          </p:cNvGraphicFramePr>
          <p:nvPr/>
        </p:nvGraphicFramePr>
        <p:xfrm>
          <a:off x="69850" y="44450"/>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في السفينة جاءوا وسجدوا له قائلين بالحقيقة انت ابن الله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عبروا جاءوا الى ارض جنيسارت. فعرفه رجال ذلك المكان.فارسلوا الى جميع تلك الكورة المحيطة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Ceux qui étaient dans la barque se prosternèrent devant Jésus et dirent : Tu es véritablement le Fils de Dieu. 34 Ils achevèrent la traversée et arrivèrent dans le pays de Génésareth. 35 Les gens de l’endroit reconnurent Jésus, envoyèrent (des messagers) dans tous les environs,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they that were in the ship came and worshipped him, saying, Of a truth thou art the Son of God. 34  And when they were gone over, they came into the land of Gennesaret. 35  And when the men of that place had knowledge of him, they sent out into all that country round about,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19" name="Group 35"/>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واحضروا اليه جميع المرضى. وطلبوا اليه ان يلمسوا هدب ثوبه فقط.فجميع الذين لمسوه نالوا الشفاء</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on lui amena tous les malades. 36  Ils le suppliaient afin de toucher seulement la frange de son vêtement. Et tous ceux qui le touchèrent furent pleinement délivrés.</a:t>
                      </a:r>
                      <a:endParaRPr kumimoji="0" lang="ar-S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brought unto him all that were diseased; 36  And besought him that they might only touch the hem of his garment: and as many as touched were made perfectly whole.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617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03" name="Group 35"/>
          <p:cNvGraphicFramePr>
            <a:graphicFrameLocks noGrp="1"/>
          </p:cNvGraphicFramePr>
          <p:nvPr/>
        </p:nvGraphicFramePr>
        <p:xfrm>
          <a:off x="69850" y="115888"/>
          <a:ext cx="9074150" cy="6742112"/>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2116629">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Times New Roman" pitchFamily="18" charset="0"/>
                        </a:rPr>
                        <a:t>35:18-28</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احمدك في الجماعة الكثيرة في شعب عظيم اسبحك. ولساني يلهج بعدلك.اليوم كله بحمدك</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 </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254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35:18-28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Je te rendrai grâce dans la grande assemblée, au milieu de la foule, je te louerai.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Alors ma langue redira ta justice, 	en te louant tous les jours, Alléluia.</a:t>
                      </a:r>
                      <a:endParaRPr kumimoji="0" lang="ar-S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35:18-28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18 I will give You thanks in the great assembly; I will praise You among many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28 And my tongue shall speak of Your righteousness And of Your praise all the day long.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4pm</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90" name="Group 98"/>
          <p:cNvGraphicFramePr>
            <a:graphicFrameLocks noGrp="1"/>
          </p:cNvGraphicFramePr>
          <p:nvPr/>
        </p:nvGraphicFramePr>
        <p:xfrm>
          <a:off x="69850" y="115888"/>
          <a:ext cx="9074150" cy="67360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( 20 : 1 – 18 )</a:t>
                      </a:r>
                      <a:endParaRPr kumimoji="0" lang="ar-S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اول الاسبوع جاءت مريم المجدلية الى القبر باكرا والظلام باق فنظرت الحجر مرفوعا عن القبر. فركضت وجاءت الى سمعان بطرس والى التلميذ الآخر الذي كان يسوع يحبه</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20: 1 - 18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Le premier jour de la semaine, à l'aube, alors qu'il faisait encore sombre, Marie de Magdala se rend au tombeau et voit que la pierre a été enlevée du tombeau. 2 Elle court, rejoint Simon Pierre et l'autre disciple, celui que Jésus aimait,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20: 1 - 18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Mary Magdalene went to the tomb early, while it was still dark, and saw that the stone had been taken away from the tomb. 2 Then she ran and came to Simon Peter, and to the other disciple, whom Jesus loved,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4m</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58" name="Group 70"/>
          <p:cNvGraphicFramePr>
            <a:graphicFrameLocks noGrp="1"/>
          </p:cNvGraphicFramePr>
          <p:nvPr/>
        </p:nvGraphicFramePr>
        <p:xfrm>
          <a:off x="34925" y="115888"/>
          <a:ext cx="9109075"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وقالت لهما اخذوا السيد من القبر ولسنا نعلم اين وضعوه. فخرج بطرس والتلميذ الآخر وأتيا الى القبر. وكان الاثنان يركضان معا.فسبق التلميذ الآخر بطرس وجاء اولا الى القبر</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60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elle leur dit: "On a enlevé du tombeau le Seigneur, et nous ne savons pas où on l'a mis.3 Alors Pierre sortit, ainsi que l'autre disciple, et ils allèrent au tombeau. 4 Ils couraient tous les deux ensemble, mais l'autre disciple courut plus vite que Pierre et arriva le premier au tombeau.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said to them, "They have taken away the Lord out of the tomb, and we do not know where they have laid Him."  3 Peter therefore went out, and the other disciple, and were going to the tomb.4 So they both ran together, and the other disciple outran Peter and came to the tomb first.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78" name="Group 70"/>
          <p:cNvGraphicFramePr>
            <a:graphicFrameLocks noGrp="1"/>
          </p:cNvGraphicFramePr>
          <p:nvPr/>
        </p:nvGraphicFramePr>
        <p:xfrm>
          <a:off x="34925" y="115888"/>
          <a:ext cx="9074150" cy="608742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وانحنى فنظر الاكفان موضوعة ولكنه لم يدخل. ثم جاء سمعان بطرس يتبعه ودخل القبر ونظر الاكفان موضوعة  والمنديل الذي كان على راسه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se penche et voit les bandelettes qui étaient posées là. Toutefois il n'entra pas. 6 Arrive, à son tour, Simon Pierre qui le suivait; il entre dans le tombeau et considère les bandelettes posées là et 7 le linge qui avait recouvert la tête;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he, stooping down and looking in, saw the linen cloths lying there; yet he did not go in.  6 Then Simon Peter came, following him, and went into the tomb; and he saw the linen cloths lying there, 7 and the handkerchief that had been around His head,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35" name="Group 39"/>
          <p:cNvGraphicFramePr>
            <a:graphicFrameLocks noGrp="1"/>
          </p:cNvGraphicFramePr>
          <p:nvPr/>
        </p:nvGraphicFramePr>
        <p:xfrm>
          <a:off x="34925" y="115888"/>
          <a:ext cx="9074150" cy="67665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موضوعا مع الاكفان بل ملفوفا في موضع وحده. فحينئذ دخل ايضا التلميذ الآخر الذي جاء اولا الى القبر ورأى فآمن.  لانهم لم يكونوا بعد يعرفون الكتاب انه ينبغي ان يقوم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n'avait pas été déposé avec les bandelettes, mais il était roulé à part, dans un autre endroit. 8 C'est alors que l'autre disciple, celui qui était arrivé le premier, entra à son tour dans le tombeau; il vit et il crut. 9 En effet, ils n'avaient pas encore compris l'Écriture selon laquelle Jésus devait se relever d'entre les morts.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lying with the linen cloths, but folded together in a place by itself.  8 Then the other disciple, who came to the tomb first, went in also; and he saw and believed.  9 For as yet they did not know the Scripture, that He must rise again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66" name="Group 46"/>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التلميذان ايضا الى موضعهما  اما مريم فكانت واقفة عند القبر خارجا تبكي.وفيما هي تبكي انحنت الى القبر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Après quoi, les disciples s'en retournèrent chez eux. 11 Cependant, Marie se tenait dehors, près du tombeau, et pleurait. Comme elle pleurait, elle se baissa pour regarder dans le tombeau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10Then the disciples went away again to their own homes.  11 But Mary stood outside by the tomb weeping, and as she wept she stooped down and looked into the tomb.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40" name="Group 16"/>
          <p:cNvGraphicFramePr>
            <a:graphicFrameLocks noGrp="1"/>
          </p:cNvGraphicFramePr>
          <p:nvPr/>
        </p:nvGraphicFramePr>
        <p:xfrm>
          <a:off x="34925" y="44450"/>
          <a:ext cx="9074150" cy="5905501"/>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فنظرت ملاكين بثياب بيض جالسين واحدا عند الراس والآخر عند الرجلين حيث كان جسد يسوع موضوعا.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vit deux anges vêtus de blanc, assis à la place où avait été couché le corps de Jésus,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she saw two angels in white sitting, one at the head and the other at the feet, where the body of Jesus had lain.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73" name="Group 29"/>
          <p:cNvGraphicFramePr>
            <a:graphicFrameLocks noGrp="1"/>
          </p:cNvGraphicFramePr>
          <p:nvPr/>
        </p:nvGraphicFramePr>
        <p:xfrm>
          <a:off x="34925" y="188913"/>
          <a:ext cx="9074150" cy="5976938"/>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لها يا امرأة لماذا تبكين.قالت لهما انهم اخذوا سيدي ولست اعلم اين وضعوه.  ولما قالت هذا التفتت الى الوراء فنظرت يسوع واقفا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lui dirent : Femme, pourquoi pleures–tu ? Elle leur répondit : Parce qu’on a enlevé mon Seigneur, et je ne sais où on l’a mis.14  En disant cela, elle se retourna et vit Jésus debout ; </a:t>
                      </a:r>
                      <a:endParaRPr kumimoji="0" lang="ar-EG" sz="24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they said to her, "Woman, why are you weeping?" She said to them, "Because they have taken away my Lord, and I do not know where they have laid Him."  Now when she had said this, she turned around and saw Jesus standing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406" name="Group 38"/>
          <p:cNvGraphicFramePr>
            <a:graphicFrameLocks noGrp="1"/>
          </p:cNvGraphicFramePr>
          <p:nvPr/>
        </p:nvGraphicFramePr>
        <p:xfrm>
          <a:off x="34925" y="115888"/>
          <a:ext cx="9074150" cy="651414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تعلم انه يسوع. قال لها يسوع يا امرأة لماذا تبكين.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تطلبين.فظنت تلك انه البستاني فقالت له يا سيد ان كنت انت قد حملته فقل لي اين وضعته وانا آخذه.</a:t>
                      </a:r>
                      <a:endParaRPr kumimoji="0" lang="ar-SA"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elle ne savait pas que c’était Jésus.15  Jésus lui dit : Femme, pourquoi pleures–tu ? Qui cherches–tu ? Pensant que c’était le jardinier, elle lui dit : Seigneur, si c’est toi qui l’as emporté, dis–moi où tu l’as mis, et je le prendrai.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did not know that it was Jesus.  Jesus said to her, "Woman, why are you weeping? Whom are you seeking?" She, supposing Him to be the gardener, said to Him, "Sir, if You have carried Him away, tell me where You have laid Him, and I will take Him away."</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24" name="Group 32"/>
          <p:cNvGraphicFramePr>
            <a:graphicFrameLocks noGrp="1"/>
          </p:cNvGraphicFramePr>
          <p:nvPr/>
        </p:nvGraphicFramePr>
        <p:xfrm>
          <a:off x="34925" y="44450"/>
          <a:ext cx="9074150"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مريم.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فالتفتت تلك وقالت له ربوني الذي تفسيره يا معلّم. قال لها يسوع لا تلمسيني لاني لم اصعد بعد الى ابي.ولكن اذهبي الى اخوتي وقولي لهم اني اصعد الى ابي وابيكم والهي والهكم.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lui dit : Marie ! Elle se retourna et lui dit en hébreu : Rabbouni, c’est–à–dire : Maître !17  Jésus lui dit : Ne me touche pas ; car je ne suis pas encore monté vers mon Père. Mais va vers mes frères et dis–leur que je monte vers mon Père et votre Père, vers mon Dieu et votre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Jesus said to her, "Mary!" She turned and said to Him, "Rabboni!" (which is to say, Teacher).  17 Jesus said to her, "Do not cling to Me, for I have not yet ascended to My Father; but go to My brethren and say to them, 'I am ascending to My Father and your Father, and to My God and your God.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21" name="Group 41"/>
          <p:cNvGraphicFramePr>
            <a:graphicFrameLocks noGrp="1"/>
          </p:cNvGraphicFramePr>
          <p:nvPr/>
        </p:nvGraphicFramePr>
        <p:xfrm>
          <a:off x="107950" y="115888"/>
          <a:ext cx="9001125" cy="518477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فجاءت مريم المجدلية واخبرت التلاميذ انها رأت الرب وانه قال لها هذا</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Marie–Madeleine vint annoncer aux disciples qu’elle avait vu le Seigneur, et qu’il lui avait dit ces choses.</a:t>
                      </a:r>
                      <a:endParaRPr kumimoji="0" lang="ar-EG" sz="2400" b="1"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Mary Magdalene came and told the disciples that she had seen the Lord, and that He had spoken these things to her.</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7408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algn="l" rtl="0"/>
            <a:endParaRPr lang="en-US" sz="2800">
              <a:solidFill>
                <a:schemeClr val="bg1"/>
              </a:solidFill>
              <a:latin typeface="Avva_Shenouda" pitchFamily="34" charset="0"/>
            </a:endParaRPr>
          </a:p>
        </p:txBody>
      </p:sp>
      <p:sp>
        <p:nvSpPr>
          <p:cNvPr id="1740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1740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422" name="Group 86"/>
          <p:cNvGraphicFramePr>
            <a:graphicFrameLocks noGrp="1"/>
          </p:cNvGraphicFramePr>
          <p:nvPr/>
        </p:nvGraphicFramePr>
        <p:xfrm>
          <a:off x="69850" y="0"/>
          <a:ext cx="9074150" cy="690067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a:t>
                      </a:r>
                      <a:r>
                        <a:rPr kumimoji="0" lang="ar-EG" sz="3200" b="0" i="0" u="sng" strike="noStrike" cap="none" normalizeH="0" baseline="0">
                          <a:ln>
                            <a:noFill/>
                          </a:ln>
                          <a:solidFill>
                            <a:srgbClr val="FF9900"/>
                          </a:solidFill>
                          <a:effectLst/>
                          <a:latin typeface="Arial" charset="0"/>
                          <a:cs typeface="Arial" charset="0"/>
                        </a:rPr>
                        <a:t>الاولى</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تيموثاوس ( 6 : 3 – 21 )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يعلّم تعليما آخر ولا يوافق كلمات ربنا يسوع المسيح الصحيحة والتعليم الذي هو حسب التقوى4  فقد تصلّف وهو لا يفهم شيئا بل هو متعلل بمباحثات ومماحكات الكلام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Timothée 6 : 3 – 21</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Si quelqu'un enseigne une autre doctrine, s'il ne s'attache pas aux saines paroles de notre Seigneur Jésus Christ et à la doctrine conforme à la piété, 4 c'est qu'il se trouve aveuglé par l'orgueil. C'est un ignorant, un malade en quête de controverses et de querelles de mots.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Timothy 6: 3 - 22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anyone teaches otherwise and does not consent to wholesome words, even the words of our Lord Jesus Christ, and to the doctrine which accords with godliness, 4 he is proud, knowing nothing, but is obsessed with disputes and arguments over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4p</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47" name="Group 43"/>
          <p:cNvGraphicFramePr>
            <a:graphicFrameLocks noGrp="1"/>
          </p:cNvGraphicFramePr>
          <p:nvPr/>
        </p:nvGraphicFramePr>
        <p:xfrm>
          <a:off x="69850" y="115888"/>
          <a:ext cx="9074150" cy="636968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منها يحصل الحسد والخصام والافتراء والظنون الرديّة ومنازعات اناس فاسدي الذهن وعادمي الحق يظنون ان التقوى تجارة.تجنب مثل هؤلاء. واما التقوى مع القناعة فهي تجارة عظيمة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là viennent envie, disputes, blasphèmes, malveillants soupçons, 5 altercations sans fin entre gens à l'esprit corrompu, privés de la vérité, qui pensent que la piété est source de profit. 6 Oui, elle est d'un grand profit, la piété, pour qui se contente de ce qu'il a.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from which come envy, strife, reviling, evil suspicions, 5 useless wranglings of men of corrupt minds and destitute of the truth, who suppose that godliness is a means of gain. From such withdraw yourself.  6 Now godliness with contentment is great gain.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59" name="Group 71"/>
          <p:cNvGraphicFramePr>
            <a:graphicFrameLocks noGrp="1"/>
          </p:cNvGraphicFramePr>
          <p:nvPr/>
        </p:nvGraphicFramePr>
        <p:xfrm>
          <a:off x="69850" y="115888"/>
          <a:ext cx="9074150" cy="5762626"/>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ندخل العالم بشيء وواضح اننا لا نقدر ان نخرج منه بشيء.  فان كان لنا قوت وكسوة فلنكتف بهما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effet, nous n'avons rien apporté dans le monde; de même, nous n'en pouvons rien emporter. 8 Si donc nous avons nourriture et vêtement, nous nous en contenterons.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we brought nothing into this world, and it is certain we can carry nothing out. 8  And having food and clothing, with these we shall be content.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03" name="Group 15"/>
          <p:cNvGraphicFramePr>
            <a:graphicFrameLocks noGrp="1"/>
          </p:cNvGraphicFramePr>
          <p:nvPr/>
        </p:nvGraphicFramePr>
        <p:xfrm>
          <a:off x="69850" y="115888"/>
          <a:ext cx="9074150" cy="5762626"/>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الذين يريدون ان يكونوا اغنياء فيسقطون في تجربة وفخ وشهوات كثيرة غبية ومضرة تغرق الناس في العطب والهلاك.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Quant à ceux qui veulent s'enrichir, ils tombent dans le piège de la tentation, dans de multiples désirs insensés et pernicieux, qui plongent les hommes dans la ruine et la perdition. La racine de tous maux, en effet,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those who desire to be rich fall into temptation and a snare, and into many foolish and harmful lusts which drown men in destruction and perdition.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309" name="Group 61"/>
          <p:cNvGraphicFramePr>
            <a:graphicFrameLocks noGrp="1"/>
          </p:cNvGraphicFramePr>
          <p:nvPr/>
        </p:nvGraphicFramePr>
        <p:xfrm>
          <a:off x="69850" y="0"/>
          <a:ext cx="9074150" cy="6766560"/>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محبة المال اصل لكل الشرور الذي اذ ابتغاه قوم ضلّوا عن الايمان وطعنوا انفسهم باوجاع كثيرة. واما انت يا انسان الله فاهرب من هذا واتبع البر والتقوى والايمان والمحبة والصبر والوداعة.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l'amour de l'argent. Pour s'y être livrés, certains se sont égarés loin de la foi et se sont transpercé l'âme de tourments multiples.11  Pour toi, homme de Dieu, fuis ces choses et recherche la justice, la piété, la foi, l’amour, la patience, la douceur.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the love of money is a root of all kinds of evil, for which some have strayed from the faith in their greediness, and pierced themselves through with many sorrows. 11 But you, O man of God, flee these things and pursue righteousness, godliness, faith, love, patience, gentleness.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49" name="Group 65"/>
          <p:cNvGraphicFramePr>
            <a:graphicFrameLocks noGrp="1"/>
          </p:cNvGraphicFramePr>
          <p:nvPr/>
        </p:nvGraphicFramePr>
        <p:xfrm>
          <a:off x="69850" y="44450"/>
          <a:ext cx="9074150" cy="62658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جاهد جهاد الايمان الحسن وامسك بالحياة الابدية التي اليها دعيت ايضا واعترفت الاعتراف الحسن امام شهود كثيرين.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Combats le bon combat de la foi, saisis la vie éternelle, à laquelle tu as été appelé, et pour laquelle tu as prononcé cette belle confession en présence d’un grand nombre de témoins.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Fight the good fight of faith, lay hold on eternal life, to which you were also called and have confessed the good confession in the presence of many witnesses.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33" name="Group 21"/>
          <p:cNvGraphicFramePr>
            <a:graphicFrameLocks noGrp="1"/>
          </p:cNvGraphicFramePr>
          <p:nvPr/>
        </p:nvGraphicFramePr>
        <p:xfrm>
          <a:off x="69850" y="115888"/>
          <a:ext cx="9074150" cy="5330826"/>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اوصيك امام الله الذي يحيي الكل والمسيح يسوع</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شهد لدى بيلاطس البنطي بالاعتراف الحسن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te le recommande, devant Dieu qui donne la vie à tous les êtres, et devant le Christ–Jésus qui a rendu témoignage par sa belle confession devant Ponce–Pilate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urge you in the sight of God who gives life to all things, and before Christ Jesus who witnessed the good confession before Pontius Pilate,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74" name="Group 66"/>
          <p:cNvGraphicFramePr>
            <a:graphicFrameLocks noGrp="1"/>
          </p:cNvGraphicFramePr>
          <p:nvPr/>
        </p:nvGraphicFramePr>
        <p:xfrm>
          <a:off x="34925" y="44450"/>
          <a:ext cx="9109075" cy="676656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تحفظ الوصية بلا دنس ولا لوم الى ظهور ربنا يسوع المسيح  الذي سيبيّنه في اوقاته المبارك العزيز الوحيد ملك الملوك ورب الارباب  الذي وحده له عدم الموت ساكنا في نور لا يدنى منه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garde le commandement sans tache, sans reproche, jusqu’à l’apparition de notre Seigneur Jésus–Christ, 15  que manifestera en son temps le bienheureux et seul Souverain, le Roi des rois et le Seigneur des seigneurs, 16  qui seul possède l’immortalité, qui habite une lumière inaccessible,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you keep this commandment without spot, blameless until our Lord Jesus Christ's appearing, which He will manifest in His own time, He who is the blessed and only Potentate, the King of kings and Lord of lords, who alone has immortality, dwelling in unapproachable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75" name="Group 63"/>
          <p:cNvGraphicFramePr>
            <a:graphicFrameLocks noGrp="1"/>
          </p:cNvGraphicFramePr>
          <p:nvPr/>
        </p:nvGraphicFramePr>
        <p:xfrm>
          <a:off x="69850" y="44450"/>
          <a:ext cx="9074150" cy="6900672"/>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يره احد من الناس ولا يقدر ان يراه الذي له الكرامة والقدرة الابدية.آمين اوص الاغنياء في الدهر الحاضر ان لا يستكبروا ولا يلقوا رجاءهم على غير يقينية الغنى بل على الله الحي الذي يمنحنا كل شيء بغنى للتمتع.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nul homme n’a vu, ni ne peut voir : à lui, honneur et puissance éternelle ! Amen !17  Recommande aux riches du présent siècle de ne pas être orgueilleux et de ne pas mettre leur espérance dans des richesses incertaines, mais de la mettre en Dieu qui nous donne tout avec abondance, pour que nous en jouissions.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no man has seen or can see, to whom be honor and everlasting power. Amen.17  Command those who are rich in this present age not to be haughty, nor to trust in uncertain riches but in the living God, who gives us richly all things to enjoy.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84" name="Group 32"/>
          <p:cNvGraphicFramePr>
            <a:graphicFrameLocks noGrp="1"/>
          </p:cNvGraphicFramePr>
          <p:nvPr/>
        </p:nvGraphicFramePr>
        <p:xfrm>
          <a:off x="69850" y="115888"/>
          <a:ext cx="9074150" cy="626745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يصنعوا صلاحا وان يكونوا اغنياء في اعمال صالحة وان يكونوا اسخياء في العطاء كرماء في التوزيع مدّخرين لانفسهم اساسا حسنا للمستقبل لكي يمسكوا بالحياة الابدية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Qu’ils fassent le bien, qu’ils soient riches en oeuvres bonnes, qu’ils aient de la libéralité, de la générosité, 19  et qu’ils s’amassent ainsi un beau et solide trésor pour l’avenir, afin de saisir la vraie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them do good, that they be rich in good works, ready to give, willing to share, storing up for themselves a good foundation for the time to come, that they may lay hold on eternal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69" name="Group 37"/>
          <p:cNvGraphicFramePr>
            <a:graphicFrameLocks noGrp="1"/>
          </p:cNvGraphicFramePr>
          <p:nvPr/>
        </p:nvGraphicFramePr>
        <p:xfrm>
          <a:off x="69850" y="44450"/>
          <a:ext cx="9074150" cy="594512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تيموثاوس احفظ الوديعة معرضا عن الكلام الباطل الدنس ومخالفات العلم الكاذب الاسم  الذي اذ تظاهر به قوم زاغوا من جهة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النعمة معك.آمين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O Timothée, garde le dépôt, en évitant les discours vains et profanes, et les disputes de la fausse science. 21  Quelques–uns pour en avoir fait profession ont, en ce qui concerne la foi, manqué le but. Que la grâce soit avec vous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O Timothy! Guard what was committed to your trust, avoiding the profane and idle babblings and contradictions of what is falsely called knowledge; by professing it some have strayed concerning the faith. Grace be with you.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73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1873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61" name="Group 81"/>
          <p:cNvGraphicFramePr>
            <a:graphicFrameLocks noGrp="1"/>
          </p:cNvGraphicFramePr>
          <p:nvPr/>
        </p:nvGraphicFramePr>
        <p:xfrm>
          <a:off x="69850" y="115888"/>
          <a:ext cx="9074150" cy="664464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يعقوب ( 4 : 17 – 5 : 11)</a:t>
                      </a:r>
                      <a:endParaRPr kumimoji="0" lang="ar-S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فمن يعرف ان يعمل حسنا ولا يعمل فذلك خطية له هلم الآن ايها الاغنياء ابكوا مولولين على شقاوتكم القادمة. غناكم قد تهرأ وثيابكم قد اكلها العث</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4 : 17 - 5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Qui donc sait faire le bien et ne le fait pas se charge d'un péché.1 Alors, vous les riches, pleurez à grand bruit sur les malheurs qui vous attendent! 2 Votre richesse est pourrie, vos vêtements rongés des vers;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James 4: 17 – 5: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to him who knows to do good and does not do it, to him it is sin. 1 Come now, you rich, weep and howl for your miseries that are coming upon you! 2 Your riches are corrupted, and your garments are moth-eaten.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4c</a:t>
            </a: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98" name="Group 50"/>
          <p:cNvGraphicFramePr>
            <a:graphicFrameLocks noGrp="1"/>
          </p:cNvGraphicFramePr>
          <p:nvPr/>
        </p:nvGraphicFramePr>
        <p:xfrm>
          <a:off x="69850" y="44450"/>
          <a:ext cx="9074150" cy="644112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ذهبكم وفضتكم قد صدئا وصدأهما يكون شهادة عليكم ويأكل لحومكم كنار.قد كنزتم في الايام الاخيرة.  هوذا اجرة الفعلة الذين حصدوا حقولكم المبخوسة منكم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votre or et votre argent rouillent et leur rouille servira contre vous de témoignage, elle dévorera vos chairs comme un feu. Vous vous êtes constitué des réserves à la fin des temps! 4 Voyez le salaire des ouvriers qui ont fait la récolte dans vos champs: retenu par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Your gold and silver are corroded, and their corrosion will be a witness against you and will eat your flesh like fire. You have heaped up treasure in the last days.4  Indeed the wages of the laborers who mowed your fields, which you kept back by fraud,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603" name="Group 19"/>
          <p:cNvGraphicFramePr>
            <a:graphicFrameLocks noGrp="1"/>
          </p:cNvGraphicFramePr>
          <p:nvPr/>
        </p:nvGraphicFramePr>
        <p:xfrm>
          <a:off x="69850" y="44450"/>
          <a:ext cx="9074150"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تصرخ وصياح الحصادين قد دخل الى أذني رب الجنود.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crie et les clameurs des moissonneurs sont parvenues aux oreilles du Seigneur Sabaoth.</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cry out; and the cries of the reapers have reached the ears of the Lord of Sabaoth.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68" name="Group 64"/>
          <p:cNvGraphicFramePr>
            <a:graphicFrameLocks noGrp="1"/>
          </p:cNvGraphicFramePr>
          <p:nvPr/>
        </p:nvGraphicFramePr>
        <p:xfrm>
          <a:off x="69850" y="115888"/>
          <a:ext cx="9074150" cy="591312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ترفهتم على الارض وتنعمتم وربيتم قلوبكم كما في يوم الذبح. حكمتم على البار.قتلتموه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يقاومكم  فتأنوا ايها الاخوة الى مجيء الرب</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 avez eu sur terre une vie de confort et de luxe, vous vous êtes repus au jour du carnage. 6 Vous avez condamné, vous avez assassiné le juste: il ne vous résiste pas. 7 Prenez donc patience, frères, jusqu'à la venue du Seigneur.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you.7 Therefore be patient, brethren, until the coming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67" name="Group 31"/>
          <p:cNvGraphicFramePr>
            <a:graphicFrameLocks noGrp="1"/>
          </p:cNvGraphicFramePr>
          <p:nvPr/>
        </p:nvGraphicFramePr>
        <p:xfrm>
          <a:off x="69850" y="115888"/>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الفلاح ينتظر ثمر الارض الثمين متأنيا عليه حتى ينال المطر المبكر والمتأخر.فتأنوا انتم وثبتوا قلوبكم لان مجيء الرب قد اقترب.  لا يئن بعضكم على بعض ايها الاخوة لئلا تدانوا.</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le cultivateur: il attend le fruit précieux de la terre sans s'impatienter à son propos tant qu'il n'a pas recueilli du précoce et du tardif. 8 Vous aussi, prenez patience, ayez le coeur ferme, car la venue du Seigneur est proche. 9  Frères, ne gémissez pas les uns contre les autres, pour éviter d'être jugés.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9 Do not grumble against one another, brethren, lest you be condemned.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583" name="Group 23"/>
          <p:cNvGraphicFramePr>
            <a:graphicFrameLocks noGrp="1"/>
          </p:cNvGraphicFramePr>
          <p:nvPr/>
        </p:nvGraphicFramePr>
        <p:xfrm>
          <a:off x="69850" y="44450"/>
          <a:ext cx="9074150" cy="561816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الديان واقف قدام الباب. خذوا يا اخوتي مثالا لاحتمال المشقات والاناة الانبياء الذين تكلموا باسم الرب.</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le juge se tient aux portes.10 Pour la souffrance et la patience, le modèle à prendre, frères, ce sont les prophètes, qui ont parlé au nom du Seigneur.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Behold, the Judge is standing at the door! 10 My brethren, take the prophets, who spoke in the name of the Lord, as an example of suffering and patience.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25" name="Group 17"/>
          <p:cNvGraphicFramePr>
            <a:graphicFrameLocks noGrp="1"/>
          </p:cNvGraphicFramePr>
          <p:nvPr/>
        </p:nvGraphicFramePr>
        <p:xfrm>
          <a:off x="69850" y="115888"/>
          <a:ext cx="9074150" cy="5546726"/>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Voyez: nous félicitons les gens endurants; vous avez entendu l'histoire de l'endurance de Job et vu le but du Seigneur parce que le Seigneur a beaucoup de coeur et montre de la pitié.</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Indeed we count them blessed who endure. You have heard of the perseverance of Job and seen the end intended by the Lord; 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196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1966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a:ln w="9525">
            <a:noFill/>
            <a:miter lim="800000"/>
            <a:headEnd/>
            <a:tailEnd/>
          </a:ln>
        </p:spPr>
      </p:pic>
      <p:pic>
        <p:nvPicPr>
          <p:cNvPr id="1966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585" name="Group 57"/>
          <p:cNvGraphicFramePr>
            <a:graphicFrameLocks noGrp="1"/>
          </p:cNvGraphicFramePr>
          <p:nvPr/>
        </p:nvGraphicFramePr>
        <p:xfrm>
          <a:off x="69850" y="115888"/>
          <a:ext cx="9074150" cy="596271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6492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2800" b="0" i="0" u="sng" strike="noStrike" cap="none" normalizeH="0" baseline="0">
                          <a:ln>
                            <a:noFill/>
                          </a:ln>
                          <a:solidFill>
                            <a:srgbClr val="FF9900"/>
                          </a:solidFill>
                          <a:effectLst/>
                          <a:latin typeface="Arial" charset="0"/>
                          <a:cs typeface="Arial" charset="0"/>
                        </a:rPr>
                        <a:t>15: 36 – 16: 5</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15: 36 – 16: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 36 – 16: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4a</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58" name="Group 34"/>
          <p:cNvGraphicFramePr>
            <a:graphicFrameLocks noGrp="1"/>
          </p:cNvGraphicFramePr>
          <p:nvPr/>
        </p:nvGraphicFramePr>
        <p:xfrm>
          <a:off x="69850" y="115888"/>
          <a:ext cx="9074150" cy="619442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بولس فكان يستحسن ان الذي فارقهما من بمفيلية ولم يذهب معهما للعمل لا يأخذانه معهما.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Barnabas voulait emmener aussi avec eux Jean appelé Marc. Mais Paul n'était pas d'avis de reprendre comme compagnon un homme qui les avait quittés en Pamphylie et n'avait donc pas partagé leur travail.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Barnabas was determined to take with them John called Mark.  But Paul insisted that they should not take with them the one who had departed from them in Pamphylia, and had not gone with them to the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622" name="Group 70"/>
          <p:cNvGraphicFramePr>
            <a:graphicFrameLocks noGrp="1"/>
          </p:cNvGraphicFramePr>
          <p:nvPr/>
        </p:nvGraphicFramePr>
        <p:xfrm>
          <a:off x="69850" y="115888"/>
          <a:ext cx="8966200" cy="6337300"/>
        </p:xfrm>
        <a:graphic>
          <a:graphicData uri="http://schemas.openxmlformats.org/drawingml/2006/table">
            <a:tbl>
              <a:tblPr rtl="1"/>
              <a:tblGrid>
                <a:gridCol w="439261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 واما بولس فاختار سيلا وخرج مستودعا من الاخوة الى نعمة الله.</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64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Leur désaccord s'aggrava tellement qu'ils partirent chacun de leur côté. Barnabas prit Marc avec lui et s'embarqua pour Chypre, tandis que Paul s'adjoignait Silas et s'en allait, remis par les frères à la grâce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the contention became so sharp that they parted from one another. And so Barnabas took Mark and sailed to Cyprus; but Paul chose Silas and departed, being commended by the brethren to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97" name="Group 53"/>
          <p:cNvGraphicFramePr>
            <a:graphicFrameLocks noGrp="1"/>
          </p:cNvGraphicFramePr>
          <p:nvPr/>
        </p:nvGraphicFramePr>
        <p:xfrm>
          <a:off x="69850" y="115888"/>
          <a:ext cx="9074150" cy="6122988"/>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 ثم وصل الى دربة ولسترة واذا تلميذ كان هناك اسمه تيموثاوس ابن امرأة يهودية مؤمنة ولكن اباه يوناني.</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Parcourant la Syrie et la Cilicie, Paul affermissait les Églises et il parvint ainsi à Derbé et à Lystre. Il y avait là un disciple nommé Timothée, fils d'une Juive devenue croyante et d'un père qui était Grec. </a:t>
                      </a:r>
                      <a:endParaRPr kumimoji="0" lang="ar-S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went through Syria and Cilicia, strengthening the churches.  Then he came to Derbe and Lystra. And behold, a certain disciple was there, named Timothy, the son of a certain Jewish woman who believed, but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40" name="Group 64"/>
          <p:cNvGraphicFramePr>
            <a:graphicFrameLocks noGrp="1"/>
          </p:cNvGraphicFramePr>
          <p:nvPr/>
        </p:nvGraphicFramePr>
        <p:xfrm>
          <a:off x="69850" y="115888"/>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6492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فاراد بولس ان يخرج هذا معه فاخذه وختنه من اجل اليهود الذين في تلك الاماكن لان الجميع كانوا يعرفون اباه انه يوناني.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 réputation était bonne parmi les frères de Lystre et d'Iconium.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was well spoken of by the brethren who were at Lystra and Iconium.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663" name="Group 31"/>
          <p:cNvGraphicFramePr>
            <a:graphicFrameLocks noGrp="1"/>
          </p:cNvGraphicFramePr>
          <p:nvPr/>
        </p:nvGraphicFramePr>
        <p:xfrm>
          <a:off x="69850" y="115888"/>
          <a:ext cx="9074150" cy="633984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6492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 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les villes où ils passaient, Paul et Silas transmettaient les décisions qu'avaient prises les apôtres et les anciens de Jérusalem et ils demandaient de s'y conformer.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as they went through the cities, they delivered to them the decrees to keep, which were determined by the apostles and elders at Jerusalem.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250825" y="508000"/>
            <a:ext cx="8642350" cy="5584825"/>
          </a:xfrm>
          <a:prstGeom prst="rect">
            <a:avLst/>
          </a:prstGeom>
          <a:noFill/>
          <a:ln w="9525">
            <a:noFill/>
            <a:miter lim="800000"/>
            <a:headEnd/>
            <a:tailEnd/>
          </a:ln>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a:xfrm>
            <a:off x="468313" y="981075"/>
            <a:ext cx="8229600" cy="2016125"/>
          </a:xfrm>
        </p:spPr>
        <p:txBody>
          <a:bodyPr/>
          <a:lstStyle/>
          <a:p>
            <a:pPr rtl="0" eaLnBrk="1" hangingPunct="1"/>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48" name="Group 48"/>
          <p:cNvGraphicFramePr>
            <a:graphicFrameLocks noGrp="1"/>
          </p:cNvGraphicFramePr>
          <p:nvPr/>
        </p:nvGraphicFramePr>
        <p:xfrm>
          <a:off x="69850" y="0"/>
          <a:ext cx="9074150" cy="623887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(79: </a:t>
                      </a:r>
                      <a:r>
                        <a:rPr kumimoji="0" lang="ar-EG" sz="3600" b="0" i="0" u="sng" strike="noStrike" cap="none" normalizeH="0" baseline="0" dirty="0">
                          <a:ln>
                            <a:noFill/>
                          </a:ln>
                          <a:solidFill>
                            <a:srgbClr val="FF9933"/>
                          </a:solidFill>
                          <a:effectLst/>
                          <a:latin typeface="Arial" charset="0"/>
                          <a:cs typeface="Arial" charset="0"/>
                        </a:rPr>
                        <a:t>13</a:t>
                      </a:r>
                      <a:r>
                        <a:rPr kumimoji="0" lang="ar-SA" sz="3600" b="0" i="0" u="sng" strike="noStrike" cap="none" normalizeH="0" baseline="0" dirty="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اما نحن شعبك وغنم رعايتك نحمدك الى الدهر.الى دور فدور نحدث بتسبيحك</a:t>
                      </a:r>
                      <a:r>
                        <a:rPr kumimoji="0" lang="en-US"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79: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nous, ton peuple, le troupeau de ton pâturage, nous pourrons te célébrer toujours, et proclamer tes louanges d'âge en âge,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79: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we, Your people and sheep of Your pasture, Will give You thanks forever; We will show forth Your praise to all generations.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6929454" y="521495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4pg</a:t>
            </a: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94" name="Group 78"/>
          <p:cNvGraphicFramePr>
            <a:graphicFrameLocks noGrp="1"/>
          </p:cNvGraphicFramePr>
          <p:nvPr/>
        </p:nvGraphicFramePr>
        <p:xfrm>
          <a:off x="69850" y="44450"/>
          <a:ext cx="9074150" cy="6194426"/>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a:t>
                      </a:r>
                      <a:r>
                        <a:rPr kumimoji="0" lang="en-US" sz="3600" b="0" i="0" u="sng" strike="noStrike" cap="none" normalizeH="0" baseline="0">
                          <a:ln>
                            <a:noFill/>
                          </a:ln>
                          <a:solidFill>
                            <a:srgbClr val="FF9900"/>
                          </a:solidFill>
                          <a:effectLst/>
                          <a:latin typeface="Arial" charset="0"/>
                          <a:cs typeface="Arial" charset="0"/>
                        </a:rPr>
                        <a:t>7: 11 - 17</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التالي ذهب الى مدينة تدعى نايين وذهب معه كثيرون من تلاميذه وجمع 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Luc 7: 11 - 17</a:t>
                      </a:r>
                      <a:r>
                        <a:rPr kumimoji="0" lang="fr-CA" sz="3600" b="0" i="0" u="sng"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Jésus se rendit ensuite dans  une ville appelée Naïn. Ses disciples faisaient route avec lui, ainsi qu'une grande foule.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Luke 7: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happened, the day after, that He went into a city called Nain; and many of His disciples went with Him, and a large crowd.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4g</a:t>
            </a: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871" name="Group 23"/>
          <p:cNvGraphicFramePr>
            <a:graphicFrameLocks noGrp="1"/>
          </p:cNvGraphicFramePr>
          <p:nvPr/>
        </p:nvGraphicFramePr>
        <p:xfrm>
          <a:off x="69850" y="44450"/>
          <a:ext cx="9074150" cy="615886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اقترب الى باب المدينة اذا ميت محمول ابن وحيد لامّه وهي ارملة ومعها جمع كثير من المدينة. فلما رآها الرب تحنن عليها وقال لها لا تبكي.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Quand il arriva près de la porte de la ville, on portait tout juste en terre un mort, un fils unique dont la mère était veuve, et une foule considérable de la ville accompagnait celle-ci. En la voyant, le Seigneur fut pris de pitié pour elle et il lui dit: "Ne pleure plus."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came near the gate of the city, behold, a dead man was being carried out, the only son of his mother; and she was a widow. And a large crowd from the city was with her.  When the Lord saw her, He had compassion on her and said to her, "Do not weep."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44" name="Group 44"/>
          <p:cNvGraphicFramePr>
            <a:graphicFrameLocks noGrp="1"/>
          </p:cNvGraphicFramePr>
          <p:nvPr/>
        </p:nvGraphicFramePr>
        <p:xfrm>
          <a:off x="69850" y="44450"/>
          <a:ext cx="90741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تقدم ولمس النعش فوقف الحاملون.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ايها الشاب لك اقول قم. فجلس الميت وابتدأ يتكلم فدفعه الى 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s'avança et toucha le cercueil; ceux qui le portaient s'arrêtèrent; et il dit: "Jeune homme, je te l'ordonne, réveille-toi." Alors le mort s'assit et se mit à parler. Et Jésus le rendit à sa mère.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He came and touched the open coffin, and those who carried him stood still. And He said, "Young man, I say to you, arise." So he who was dead sat up and began to speak. And He presented him to his mother.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805" name="Group 85"/>
          <p:cNvGraphicFramePr>
            <a:graphicFrameLocks noGrp="1"/>
          </p:cNvGraphicFramePr>
          <p:nvPr/>
        </p:nvGraphicFramePr>
        <p:xfrm>
          <a:off x="69850" y="44450"/>
          <a:ext cx="9039225" cy="6175059"/>
        </p:xfrm>
        <a:graphic>
          <a:graphicData uri="http://schemas.openxmlformats.org/drawingml/2006/table">
            <a:tbl>
              <a:tblPr rtl="1"/>
              <a:tblGrid>
                <a:gridCol w="4608512">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 الجميع خوف ومجدوا الله قائلين قد قام فينا نبي عظيم وافتقد الله شعبه.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وخرج هذا الخبر عنه في كل اليهودية وفي جميع الكورة المحيطة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Tous furent saisis de crainte, et ils rendaient gloire à Dieu en disant: "Un grand prophète s'est levé parmi nous et Dieu a visité son peuple."Et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S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fear came upon all, and they glorified God, saying, "A great prophet has risen up among us"; and, "God has visited His people."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1"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12" name="Group 8"/>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Fifth Sunday of The Month of </a:t>
                      </a:r>
                      <a:r>
                        <a:rPr kumimoji="0" lang="en-US" sz="4000" b="1" i="0" u="none" strike="noStrike" cap="none" normalizeH="0" baseline="0" dirty="0" err="1">
                          <a:ln>
                            <a:noFill/>
                          </a:ln>
                          <a:solidFill>
                            <a:srgbClr val="FF9900"/>
                          </a:solidFill>
                          <a:effectLst/>
                          <a:latin typeface="Arial" charset="0"/>
                          <a:cs typeface="Arial" charset="0"/>
                        </a:rPr>
                        <a:t>Babah</a:t>
                      </a:r>
                      <a:endParaRPr kumimoji="0" lang="en-US"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الأحد ال</a:t>
                      </a:r>
                      <a:r>
                        <a:rPr kumimoji="0" lang="ar-EG" sz="4000" b="1" i="0" u="none" strike="noStrike" cap="none" normalizeH="0" baseline="0" dirty="0">
                          <a:ln>
                            <a:noFill/>
                          </a:ln>
                          <a:solidFill>
                            <a:srgbClr val="FF9900"/>
                          </a:solidFill>
                          <a:effectLst/>
                          <a:latin typeface="Arial" charset="0"/>
                          <a:cs typeface="Arial" charset="0"/>
                        </a:rPr>
                        <a:t>خامس</a:t>
                      </a:r>
                      <a:r>
                        <a:rPr kumimoji="0" lang="ar-KW" sz="4000" b="1" i="0" u="none" strike="noStrike" cap="none" normalizeH="0" baseline="0" dirty="0">
                          <a:ln>
                            <a:noFill/>
                          </a:ln>
                          <a:solidFill>
                            <a:srgbClr val="FF9900"/>
                          </a:solidFill>
                          <a:effectLst/>
                          <a:latin typeface="Arial" charset="0"/>
                          <a:cs typeface="Arial" charset="0"/>
                        </a:rPr>
                        <a:t> 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 </a:t>
                      </a:r>
                      <a:r>
                        <a:rPr kumimoji="0" lang="ar-EG" sz="4000" b="1" i="0" u="none" strike="noStrike" cap="none" normalizeH="0" baseline="0" dirty="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 </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Cinquième dimanche du mois</a:t>
                      </a:r>
                      <a:r>
                        <a:rPr kumimoji="0" lang="en-CA" sz="4000" b="0" i="0" u="none" strike="noStrike" cap="none" normalizeH="0" baseline="0" dirty="0">
                          <a:ln>
                            <a:noFill/>
                          </a:ln>
                          <a:solidFill>
                            <a:srgbClr val="FF9900"/>
                          </a:solidFill>
                          <a:effectLst/>
                          <a:latin typeface="Arial" charset="0"/>
                          <a:cs typeface="Arial" charset="0"/>
                        </a:rPr>
                        <a:t> de </a:t>
                      </a:r>
                      <a:r>
                        <a:rPr kumimoji="0" lang="en-US" sz="4000" b="0" i="0" u="none" strike="noStrike" cap="none" normalizeH="0" baseline="0" dirty="0" err="1">
                          <a:ln>
                            <a:noFill/>
                          </a:ln>
                          <a:solidFill>
                            <a:srgbClr val="FF9900"/>
                          </a:solidFill>
                          <a:effectLst/>
                          <a:latin typeface="Arial" charset="0"/>
                          <a:cs typeface="Arial" charset="0"/>
                        </a:rPr>
                        <a:t>Babah</a:t>
                      </a:r>
                      <a:endParaRPr kumimoji="0" lang="en-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809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85" name="Group 17"/>
          <p:cNvGraphicFramePr>
            <a:graphicFrameLocks noGrp="1"/>
          </p:cNvGraphicFramePr>
          <p:nvPr/>
        </p:nvGraphicFramePr>
        <p:xfrm>
          <a:off x="34925" y="44450"/>
          <a:ext cx="9032875" cy="6453888"/>
        </p:xfrm>
        <a:graphic>
          <a:graphicData uri="http://schemas.openxmlformats.org/drawingml/2006/table">
            <a:tbl>
              <a:tblPr/>
              <a:tblGrid>
                <a:gridCol w="4392613">
                  <a:extLst>
                    <a:ext uri="{9D8B030D-6E8A-4147-A177-3AD203B41FA5}">
                      <a16:colId xmlns:a16="http://schemas.microsoft.com/office/drawing/2014/main" val="20000"/>
                    </a:ext>
                  </a:extLst>
                </a:gridCol>
                <a:gridCol w="4640262">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 مزمور عشية</a:t>
                      </a:r>
                      <a:r>
                        <a:rPr kumimoji="0" lang="ar-SA" sz="3600" b="0" i="0" u="sng" strike="noStrike" cap="none" normalizeH="0" baseline="0" dirty="0">
                          <a:ln>
                            <a:noFill/>
                          </a:ln>
                          <a:solidFill>
                            <a:srgbClr val="FF9900"/>
                          </a:solidFill>
                          <a:effectLst/>
                          <a:latin typeface="Arial" charset="0"/>
                          <a:cs typeface="Arial" charset="0"/>
                        </a:rPr>
                        <a:t> ( 92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الأنهارُ ياربُّ، رَفَعَت الأنهارُ صوتها، ترفعُ الأنهارُ صوتها مِن صوتِ مياهٍ كثيرةٍ.</a:t>
                      </a:r>
                      <a:r>
                        <a:rPr kumimoji="0" lang="en-US"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floods have lifted up, O Lord, The floods have lifted up their voice; The floods lift up their waves.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on high is mightier Than the noise of many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fleuves élèvent, ô Éternel ! Les fleuves élèvent leur voix, Les fleuves élèvent leur grondement.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Plus que la voix des grandes eaux, Des magnifiques vagues de la mer,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986" name="Rectangle 18"/>
          <p:cNvSpPr>
            <a:spLocks noGrp="1" noChangeArrowheads="1"/>
          </p:cNvSpPr>
          <p:nvPr>
            <p:ph type="ctrTitle"/>
          </p:nvPr>
        </p:nvSpPr>
        <p:spPr/>
        <p:txBody>
          <a:bodyPr/>
          <a:lstStyle/>
          <a:p>
            <a:r>
              <a:rPr lang="en-US"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30" name="Group 14"/>
          <p:cNvGraphicFramePr>
            <a:graphicFrameLocks noGrp="1"/>
          </p:cNvGraphicFramePr>
          <p:nvPr/>
        </p:nvGraphicFramePr>
        <p:xfrm>
          <a:off x="76200" y="0"/>
          <a:ext cx="9032875" cy="6716713"/>
        </p:xfrm>
        <a:graphic>
          <a:graphicData uri="http://schemas.openxmlformats.org/drawingml/2006/table">
            <a:tbl>
              <a:tblPr/>
              <a:tblGrid>
                <a:gridCol w="44958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( 14 : 15 ـ 21 )</a:t>
                      </a:r>
                      <a:r>
                        <a:rPr kumimoji="0" lang="ar-SA" sz="3200" b="0" i="0" u="sng" strike="noStrike" cap="none" normalizeH="0" baseline="0">
                          <a:ln>
                            <a:noFill/>
                          </a:ln>
                          <a:solidFill>
                            <a:schemeClr val="bg1"/>
                          </a:solidFill>
                          <a:effectLst/>
                          <a:latin typeface="Arial" charset="0"/>
                          <a:cs typeface="Arial" charset="0"/>
                        </a:rPr>
                        <a:t>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soir venu, les disciples s’approchèrent de lui et dirent : Ce lieu est désert, et l’heure est déjà passée ; renvoie les foules afin qu’elles aillent dans les villages s’acheter des vivres.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031" name="Rectangle 15"/>
          <p:cNvSpPr>
            <a:spLocks noGrp="1" noChangeArrowheads="1"/>
          </p:cNvSpPr>
          <p:nvPr>
            <p:ph type="ctrTitle"/>
          </p:nvPr>
        </p:nvSpPr>
        <p:spPr/>
        <p:txBody>
          <a:bodyPr/>
          <a:lstStyle/>
          <a:p>
            <a:r>
              <a:rPr lang="en-US" dirty="0"/>
              <a:t>5v</a:t>
            </a: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57" name="Group 17"/>
          <p:cNvGraphicFramePr>
            <a:graphicFrameLocks noGrp="1"/>
          </p:cNvGraphicFramePr>
          <p:nvPr/>
        </p:nvGraphicFramePr>
        <p:xfrm>
          <a:off x="76200" y="44450"/>
          <a:ext cx="8915400" cy="591623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leur répondit : Elles n’ont pas besoin de s’en aller : donnez–leur vous–mêmes à manger.17  Mais ils lui dirent : Nous n’avons ici que cinq pains et deux poissons.18  Et il dit : Apportez–les–moi ici.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81" name="Group 17"/>
          <p:cNvGraphicFramePr>
            <a:graphicFrameLocks noGrp="1"/>
          </p:cNvGraphicFramePr>
          <p:nvPr/>
        </p:nvGraphicFramePr>
        <p:xfrm>
          <a:off x="34925" y="44450"/>
          <a:ext cx="9032875" cy="6429504"/>
        </p:xfrm>
        <a:graphic>
          <a:graphicData uri="http://schemas.openxmlformats.org/drawingml/2006/table">
            <a:tbl>
              <a:tblPr/>
              <a:tblGrid>
                <a:gridCol w="446087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ordonna à la foule de s’asseoir sur l’herbe, prit les cinq pains et les deux poissons, leva les yeux vers le ciel et dit la bénédiction. Puis il rompit les pains et les donna aux disciples, et les disciples (les distribuèrent)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16" name="Group 28"/>
          <p:cNvGraphicFramePr>
            <a:graphicFrameLocks noGrp="1"/>
          </p:cNvGraphicFramePr>
          <p:nvPr/>
        </p:nvGraphicFramePr>
        <p:xfrm>
          <a:off x="34925" y="152400"/>
          <a:ext cx="9032875" cy="5896992"/>
        </p:xfrm>
        <a:graphic>
          <a:graphicData uri="http://schemas.openxmlformats.org/drawingml/2006/table">
            <a:tbl>
              <a:tblPr/>
              <a:tblGrid>
                <a:gridCol w="4465638">
                  <a:extLst>
                    <a:ext uri="{9D8B030D-6E8A-4147-A177-3AD203B41FA5}">
                      <a16:colId xmlns:a16="http://schemas.microsoft.com/office/drawing/2014/main" val="20000"/>
                    </a:ext>
                  </a:extLst>
                </a:gridCol>
                <a:gridCol w="4567237">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 </a:t>
                      </a:r>
                      <a:r>
                        <a:rPr kumimoji="0" lang="en-US" sz="2400" b="0" i="0" u="none" strike="noStrike" cap="none" normalizeH="0" baseline="0">
                          <a:ln>
                            <a:noFill/>
                          </a:ln>
                          <a:solidFill>
                            <a:srgbClr val="FF9900"/>
                          </a:solidFill>
                          <a:effectLst/>
                          <a:latin typeface="Arial" charset="0"/>
                          <a:cs typeface="Arial" charset="0"/>
                        </a:rPr>
                        <a:t>)</a:t>
                      </a:r>
                      <a:r>
                        <a:rPr kumimoji="0" lang="ar-SA" sz="2400" b="0" i="0" u="none" strike="noStrike" cap="none" normalizeH="0" baseline="0">
                          <a:ln>
                            <a:noFill/>
                          </a:ln>
                          <a:solidFill>
                            <a:srgbClr val="FF9900"/>
                          </a:solidFill>
                          <a:effectLst/>
                          <a:latin typeface="Arial" charset="0"/>
                          <a:cs typeface="Arial" charset="0"/>
                        </a:rPr>
                        <a:t>والمجد للـه دائماً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4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Tous mangèrent et furent rassasiés, et l’on emporta douze paniers pleins des morceaux qui restaient. 21 Ceux qui avaient mangé étaient environ cinq mille hommes, sans les femmes et les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19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66" name="Group 30"/>
          <p:cNvGraphicFramePr>
            <a:graphicFrameLocks noGrp="1"/>
          </p:cNvGraphicFramePr>
          <p:nvPr/>
        </p:nvGraphicFramePr>
        <p:xfrm>
          <a:off x="0" y="44450"/>
          <a:ext cx="9144000" cy="6699314"/>
        </p:xfrm>
        <a:graphic>
          <a:graphicData uri="http://schemas.openxmlformats.org/drawingml/2006/table">
            <a:tbl>
              <a:tblPr/>
              <a:tblGrid>
                <a:gridCol w="5003800">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( 96 :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للصِّدِّقينَ، وفرحٌ للمُستقيمينَ بقلبهِم. افرحوا أيُّها الصِّدِّيقونَ بالربِّ، واعترفوا لذِكر قُدسِهِ</a:t>
                      </a:r>
                      <a:r>
                        <a:rPr kumimoji="0" lang="ar-SA" sz="2800" b="1" i="0" u="none" strike="noStrike" cap="none" normalizeH="0" baseline="0" dirty="0">
                          <a:ln>
                            <a:noFill/>
                          </a:ln>
                          <a:solidFill>
                            <a:schemeClr val="bg1"/>
                          </a:solidFill>
                          <a:effectLst/>
                          <a:latin typeface="Arial" charset="0"/>
                          <a:cs typeface="Arial" charset="0"/>
                        </a:rPr>
                        <a:t>.</a:t>
                      </a:r>
                      <a:r>
                        <a:rPr kumimoji="0" lang="ar-S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6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167" name="Rectangle 31"/>
          <p:cNvSpPr>
            <a:spLocks noGrp="1" noChangeArrowheads="1"/>
          </p:cNvSpPr>
          <p:nvPr>
            <p:ph type="ctrTitle"/>
          </p:nvPr>
        </p:nvSpPr>
        <p:spPr/>
        <p:txBody>
          <a:bodyPr/>
          <a:lstStyle/>
          <a:p>
            <a:r>
              <a:rPr lang="en-US"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03" name="Group 19"/>
          <p:cNvGraphicFramePr>
            <a:graphicFrameLocks noGrp="1"/>
          </p:cNvGraphicFramePr>
          <p:nvPr/>
        </p:nvGraphicFramePr>
        <p:xfrm>
          <a:off x="0" y="0"/>
          <a:ext cx="9144000" cy="6740400"/>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( 6 : 35 ـ 44 )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ساعاتٍ كثيرةٍ تقدَّم إليه تلاميذه وقالوا: " الموضع خلاءٌ والوقت قد مضى. اصرفهم لكي يمضوا إلى الحقول والضِّياع حولنا ويبتاعوا لأنفُسهم ما يأكلونه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When the day was now far spent, His disciples came to Him and said, This is a deserted place, and already the hour is late. 36 Send them away, that they may go into the surrounding country and villages and buy themselves bread; for they have nothing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Comme l’heure était déjà avancée, ses disciples s’approchèrent de lui et dirent : Ce lieu est désert et l’heure est déjà avancée ;36  renvoie–les, afin qu’ils aillent dans les campagnes et dans les villages des environs pour s’acheter de quoi manger.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204" name="Rectangle 20"/>
          <p:cNvSpPr>
            <a:spLocks noGrp="1" noChangeArrowheads="1"/>
          </p:cNvSpPr>
          <p:nvPr>
            <p:ph type="ctrTitle"/>
          </p:nvPr>
        </p:nvSpPr>
        <p:spPr/>
        <p:txBody>
          <a:bodyPr/>
          <a:lstStyle/>
          <a:p>
            <a:r>
              <a:rPr lang="en-US" dirty="0"/>
              <a:t>5m</a:t>
            </a: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227" name="Group 19"/>
          <p:cNvGraphicFramePr>
            <a:graphicFrameLocks noGrp="1"/>
          </p:cNvGraphicFramePr>
          <p:nvPr/>
        </p:nvGraphicFramePr>
        <p:xfrm>
          <a:off x="0" y="0"/>
          <a:ext cx="9144000" cy="6904992"/>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فأجابَ وقال لهُم: " أعطوهُم أنتُم ليأكلوا ". فقالوا له:</a:t>
                      </a:r>
                      <a:br>
                        <a:rPr kumimoji="0" lang="ar-SA" sz="3200" b="0" i="0" u="none" strike="noStrike" cap="none" normalizeH="0" baseline="0">
                          <a:ln>
                            <a:noFill/>
                          </a:ln>
                          <a:solidFill>
                            <a:schemeClr val="bg1"/>
                          </a:solidFill>
                          <a:effectLst/>
                          <a:latin typeface="Arial" charset="0"/>
                          <a:cs typeface="Arial" charset="0"/>
                        </a:rPr>
                      </a:br>
                      <a:r>
                        <a:rPr kumimoji="0" lang="ar-SA" sz="3200" b="0" i="0" u="none" strike="noStrike" cap="none" normalizeH="0" baseline="0">
                          <a:ln>
                            <a:noFill/>
                          </a:ln>
                          <a:solidFill>
                            <a:schemeClr val="bg1"/>
                          </a:solidFill>
                          <a:effectLst/>
                          <a:latin typeface="Arial" charset="0"/>
                          <a:cs typeface="Arial" charset="0"/>
                        </a:rPr>
                        <a:t>" أنمضي ونبتاع خُبزاً بمائتي دينارٍ ونُعطيهُم ليأكُلوا؟ " فقال لهم:" كم رغيفاً عندكُم؟ اذهبوا وانظروا ". ولمَّا علموا قالوا له:" خمسة أرغفةٍ وسَمَكَتان ".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But He answered and said to them, You give them something to eat. And they said to Him, Shall we go and buy two hundred denarii worth of bread and give them something to eat? 38 But He said to them, How many loaves do you have? Go and see. And when they found out they said, Five, and two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Jésus leur répondit : Donnez–leur vous–mêmes à manger. Mais ils lui dirent : Irons–nous acheter des pains pour deux cents deniers et leur donnerons–nous à manger ?38 Et il leur répondit : Combien avez–vous de pains ? Allez voir. Ils s’en informèrent et </a:t>
                      </a:r>
                      <a:r>
                        <a:rPr kumimoji="0" lang="fr-FR" sz="2700" b="0" i="0" u="none" strike="noStrike" cap="none" normalizeH="0" baseline="0">
                          <a:ln>
                            <a:noFill/>
                          </a:ln>
                          <a:solidFill>
                            <a:schemeClr val="bg1"/>
                          </a:solidFill>
                          <a:effectLst/>
                          <a:latin typeface="Arial" charset="0"/>
                          <a:cs typeface="Arial" charset="0"/>
                        </a:rPr>
                        <a:t>répondirent</a:t>
                      </a:r>
                      <a:r>
                        <a:rPr kumimoji="0" lang="fr-FR" sz="2800" b="0" i="0" u="none" strike="noStrike" cap="none" normalizeH="0" baseline="0">
                          <a:ln>
                            <a:noFill/>
                          </a:ln>
                          <a:solidFill>
                            <a:schemeClr val="bg1"/>
                          </a:solidFill>
                          <a:effectLst/>
                          <a:latin typeface="Arial" charset="0"/>
                          <a:cs typeface="Arial" charset="0"/>
                        </a:rPr>
                        <a:t> : Cinq, et deux poissons.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248" name="Group 16"/>
          <p:cNvGraphicFramePr>
            <a:graphicFrameLocks noGrp="1"/>
          </p:cNvGraphicFramePr>
          <p:nvPr/>
        </p:nvGraphicFramePr>
        <p:xfrm>
          <a:off x="0" y="0"/>
          <a:ext cx="9144000" cy="634206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فأمرهم أن يُتكئوا الجمع رفاقاً رفاقاً على العُشب الأخضر. فاتَّكأوا جميعهم جماعاتٍ جماعاتٍ: مئَةً مئَةً وخمسينَ خمسينَ.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He commanded them to make them all sit down in groups on the green grass. 40 So they sat down in ranks, in hundreds and in fifties.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Alors il leur commanda de les faire tous asseoir en groupes sur l’herbe verte,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ils s’assirent par rangées de cent et de cinquante.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94" name="Group 18"/>
          <p:cNvGraphicFramePr>
            <a:graphicFrameLocks noGrp="1"/>
          </p:cNvGraphicFramePr>
          <p:nvPr/>
        </p:nvGraphicFramePr>
        <p:xfrm>
          <a:off x="0" y="115888"/>
          <a:ext cx="9144000" cy="622617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8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 الأرغفة الخمسة والسَّمكتين، وشخصَ نحو السَّماء، وبارك ثمَّ كسَّر الأرغفة، وأعطى التَّلاميذ ليُقدِّموا إليهم، وقسَّم السَّمكتين للجميع،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He had taken the five loaves and the two fish, He looked up to heaven, blessed and broke the loaves, and gave them to His disciples to set before them; and the two fish He divided among them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prit les cinq pains et les deux poissons, leva les yeux vers le ciel et dit la bénédiction. Puis il rompit les pains et les donna aux disciples, pour les distribuer à la foule. Il partagea aussi les deux poissons entre tous.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278" name="Group 22"/>
          <p:cNvGraphicFramePr>
            <a:graphicFrameLocks noGrp="1"/>
          </p:cNvGraphicFramePr>
          <p:nvPr/>
        </p:nvGraphicFramePr>
        <p:xfrm>
          <a:off x="0" y="0"/>
          <a:ext cx="9144000" cy="595312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 الجميع وشبعوا. ثمَّ رفعوا اثنتي عشرةَ قُفَّةً مملوءةً من الكِسر، ومن السَّمك. وكان الذين أكلوا من الأرغفة نحو خمسةِ آلافِ رجُل.</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 والمجد للـه دائماً)</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9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So they all ate and were filled. 43 And they took up twelve baskets full of fragments and of the fish. 44 Now those who had eaten the loaves were about five thousand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Tous mangèrent et furent rassasiés,43 et l’on emporta douze paniers pleins de morceaux de pain et de poissons. 44 Ceux qui avaient mangé les pains étaient cinq mille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840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40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40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322" name="Group 18"/>
          <p:cNvGraphicFramePr>
            <a:graphicFrameLocks noGrp="1"/>
          </p:cNvGraphicFramePr>
          <p:nvPr/>
        </p:nvGraphicFramePr>
        <p:xfrm>
          <a:off x="0" y="0"/>
          <a:ext cx="9144000" cy="664896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( 14 : 18 ـ 25 )</a:t>
                      </a:r>
                      <a:r>
                        <a:rPr kumimoji="0" lang="ar-SA" sz="3200" b="1" i="0" u="sng" strike="noStrike" cap="none" normalizeH="0" baseline="0">
                          <a:ln>
                            <a:noFill/>
                          </a:ln>
                          <a:solidFill>
                            <a:srgbClr val="FF9900"/>
                          </a:solidFill>
                          <a:effectLst/>
                          <a:latin typeface="Arial" charset="0"/>
                          <a:cs typeface="Arial" charset="0"/>
                        </a:rPr>
                        <a:t>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الله أنِّي أتكلَّم بألسِنةٍ أكثر من جميعكُم. ولكني أُريد أن أقول خمس كلماتٍ في الكنيسة بفهم، لأعظ آخَرين، أكثر من عشرة آلاف كلمةٍ بلسانٍ.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 thank my God I speak with tongues more than you all; 19 yet in the church I would rather speak five words with my understanding, that I may teach others also, than ten thousand words in a tongue.</a:t>
                      </a:r>
                      <a:r>
                        <a:rPr kumimoji="0" lang="en-US"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rends grâces à Dieu de ce que je parle en langues plus que vous tous ; 19  mais, dans l’Église, je préfère dire cinq paroles avec mon intelligence, afin d’instruire les autres, plutôt que dix mille paroles en langue.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323" name="Rectangle 19"/>
          <p:cNvSpPr>
            <a:spLocks noGrp="1" noChangeArrowheads="1"/>
          </p:cNvSpPr>
          <p:nvPr>
            <p:ph type="ctrTitle"/>
          </p:nvPr>
        </p:nvSpPr>
        <p:spPr/>
        <p:txBody>
          <a:bodyPr/>
          <a:lstStyle/>
          <a:p>
            <a:r>
              <a:rPr lang="en-US" dirty="0"/>
              <a:t>5p</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55" name="Group 27"/>
          <p:cNvGraphicFramePr>
            <a:graphicFrameLocks noGrp="1"/>
          </p:cNvGraphicFramePr>
          <p:nvPr/>
        </p:nvGraphicFramePr>
        <p:xfrm>
          <a:off x="0" y="0"/>
          <a:ext cx="9144000" cy="669131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لا تكونوا أولاداً في أذهانكم، بل كونوا أولاداً في الشَّرِّ، وأمَّا في أذهانكم فكونوا كاملين. لأنَّه مكتوبٌ في النَّاموس:" إنِّي سأُكلِّم هذا الشَّعب بألسنةٍ أُخرى وبشفاه أُخرى،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Brethren, do not be children in </a:t>
                      </a:r>
                      <a:r>
                        <a:rPr kumimoji="0" lang="en-US" sz="2600" b="0" i="0" u="none" strike="noStrike" cap="none" normalizeH="0" baseline="0">
                          <a:ln>
                            <a:noFill/>
                          </a:ln>
                          <a:solidFill>
                            <a:schemeClr val="bg1"/>
                          </a:solidFill>
                          <a:effectLst/>
                          <a:latin typeface="Arial" charset="0"/>
                          <a:cs typeface="Arial" charset="0"/>
                        </a:rPr>
                        <a:t>understanding</a:t>
                      </a:r>
                      <a:r>
                        <a:rPr kumimoji="0" lang="en-US" sz="2800" b="0" i="0" u="none" strike="noStrike" cap="none" normalizeH="0" baseline="0">
                          <a:ln>
                            <a:noFill/>
                          </a:ln>
                          <a:solidFill>
                            <a:schemeClr val="bg1"/>
                          </a:solidFill>
                          <a:effectLst/>
                          <a:latin typeface="Arial" charset="0"/>
                          <a:cs typeface="Arial" charset="0"/>
                        </a:rPr>
                        <a:t>; however, in malice be babes, but in understanding be mature. 21 In the law it is written: With men of other tongues and other lips I will speak to this people;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Frères, ne soyez pas des enfants au point de vue du jugement, mais pour le mal soyez de petits enfants, et pour le jugement, soyez des hommes faits. 21 Il est écrit dans la loi :C’est par des hommes d’une autre langue Et par des lèvres d’étrangers Que je parlerai à ce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83" name="Group 31"/>
          <p:cNvGraphicFramePr>
            <a:graphicFrameLocks noGrp="1"/>
          </p:cNvGraphicFramePr>
          <p:nvPr/>
        </p:nvGraphicFramePr>
        <p:xfrm>
          <a:off x="0" y="0"/>
          <a:ext cx="9109075" cy="6374703"/>
        </p:xfrm>
        <a:graphic>
          <a:graphicData uri="http://schemas.openxmlformats.org/drawingml/2006/table">
            <a:tbl>
              <a:tblPr/>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أيضاً لا يسمعون لي يقول الربُّ ".إذاً الألسِنة تكون آيةٌ لا للمؤمنين، بل لغير المؤمنين. أمَّا النُّبوَّةُ فليست لغير المؤمنين، بل للمؤمنين.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yet, for all that, they will not hear Me, says the Lord.</a:t>
                      </a:r>
                      <a:r>
                        <a:rPr kumimoji="0" lang="en-US" sz="24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22 Therefore tongues are for a sign, not to those who believe but to unbelievers; but prophesying is not for unbelievers but for those who believe.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 m’écouteront pas même ainsi, dit le Seigneur. 22 Par conséquent, les langues sont un signe, non pour les croyants, mais pour les non–croyants ; la prophétie, au contraire, est un signe, non pour les non–croyants, mais pour les croyants.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72" name="Group 24"/>
          <p:cNvGraphicFramePr>
            <a:graphicFrameLocks noGrp="1"/>
          </p:cNvGraphicFramePr>
          <p:nvPr/>
        </p:nvGraphicFramePr>
        <p:xfrm>
          <a:off x="0" y="115888"/>
          <a:ext cx="8991600" cy="6557583"/>
        </p:xfrm>
        <a:graphic>
          <a:graphicData uri="http://schemas.openxmlformats.org/drawingml/2006/table">
            <a:tbl>
              <a:tblPr/>
              <a:tblGrid>
                <a:gridCol w="4787900">
                  <a:extLst>
                    <a:ext uri="{9D8B030D-6E8A-4147-A177-3AD203B41FA5}">
                      <a16:colId xmlns:a16="http://schemas.microsoft.com/office/drawing/2014/main" val="20000"/>
                    </a:ext>
                  </a:extLst>
                </a:gridCol>
                <a:gridCol w="42037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 اجتمعت الكنيسة كلُّها في مكانٍ واحدٍ، وكان الجميع يتكلَّمون بألسنةٍ، فدخل عامِّيُّون أو غير مؤمنين، أفلا يقولون: إنَّكم مجانين؟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Therefore if the whole church comes together in one place, and all speak with tongues, and there come in those who are uninformed or unbelievers, will they not say that you are out of your mind?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Si donc l’Église entière se rassemble, que tous parlent en langues, et qu’il survienne de simples auditeurs ou des non–croyants, ne diront–ils pas que vous êtes fous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07" name="Group 31"/>
          <p:cNvGraphicFramePr>
            <a:graphicFrameLocks noGrp="1"/>
          </p:cNvGraphicFramePr>
          <p:nvPr/>
        </p:nvGraphicFramePr>
        <p:xfrm>
          <a:off x="0" y="0"/>
          <a:ext cx="9144000" cy="640512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كان الجميع يتنبَّأُون، فدخل أحدٌ غير مؤمنٍ أو عامِّيٌّ، فإنَّه يُوَبَّخُ من الجميع. ويُمتَحن من الجميع. وهكذا تصير خفايا قلبه ظاهرةً، وهكذا يَخِرُّ على وجهه ويسجد لله، مُعترفاً أنَّ الله بالحقيقة كائنٌ فيكُمْ.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if all prophesy, and an unbeliever or an uninformed person comes in, he is convinced by all, he is convicted by all. 25 And thus the secrets of his heart are revealed; and so, falling down on his face, he will worship God and report that God is truly among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Mais si tous prophétisent, et qu’il survienne quelque non–croyant ou un simple auditeur, il est convaincu par tous, il est jugé par tous ;25  les secrets de son coeur sont dévoilés. Alors, tombant sur la face, il adorera Dieu, et publiera que Dieu est réellement au milieu de vous</a:t>
                      </a:r>
                      <a:r>
                        <a:rPr kumimoji="0" lang="fr-FR" sz="3200" b="0" i="0" u="none" strike="noStrike" cap="none" normalizeH="0" baseline="0">
                          <a:ln>
                            <a:noFill/>
                          </a:ln>
                          <a:solidFill>
                            <a:schemeClr val="bg1"/>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8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81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74" name="Group 26"/>
          <p:cNvGraphicFramePr>
            <a:graphicFrameLocks noGrp="1"/>
          </p:cNvGraphicFramePr>
          <p:nvPr/>
        </p:nvGraphicFramePr>
        <p:xfrm>
          <a:off x="34925" y="0"/>
          <a:ext cx="9109075" cy="6798312"/>
        </p:xfrm>
        <a:graphic>
          <a:graphicData uri="http://schemas.openxmlformats.org/drawingml/2006/table">
            <a:tbl>
              <a:tblPr/>
              <a:tblGrid>
                <a:gridCol w="4384675">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يعقوب الرسول ( 5 : 1 ـ 8 )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هَلُمَّ الآن أيُّها الأغنياء، ابكوا مولولين على شقاوتكم القادمة عليكم. غناكم قد فسد، وثيابكم قد أكلها العُثُّ. ذهبكُم وفضَّتكُم قد صدِئا، وصدأُهُما يكون شهادةً عليكُم،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2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vous maintenant, les riches ! Pleurez à grands cris à cause des malheurs qui viendront sur vous !2  Votre richesse est pourrie, vos vêtements sont mités. 3  Votre or et votre argent sont rouillés ; et leur rouille s’élèvera en témoignage contre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475" name="Rectangle 27"/>
          <p:cNvSpPr>
            <a:spLocks noGrp="1" noChangeArrowheads="1"/>
          </p:cNvSpPr>
          <p:nvPr>
            <p:ph type="ctrTitle"/>
          </p:nvPr>
        </p:nvSpPr>
        <p:spPr/>
        <p:txBody>
          <a:bodyPr/>
          <a:lstStyle/>
          <a:p>
            <a:r>
              <a:rPr lang="en-US" dirty="0"/>
              <a:t>5c</a:t>
            </a: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95" name="Group 23"/>
          <p:cNvGraphicFramePr>
            <a:graphicFrameLocks noGrp="1"/>
          </p:cNvGraphicFramePr>
          <p:nvPr/>
        </p:nvGraphicFramePr>
        <p:xfrm>
          <a:off x="34925" y="44450"/>
          <a:ext cx="9109075" cy="6770880"/>
        </p:xfrm>
        <a:graphic>
          <a:graphicData uri="http://schemas.openxmlformats.org/drawingml/2006/table">
            <a:tbl>
              <a:tblPr/>
              <a:tblGrid>
                <a:gridCol w="4105275">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ويأكُل لحومَكُم مثل النَّار! قد كنزتُم في الأيَّام الأخيرة. هوذا أُجرة الفَعلة الذين حصدوا كوركم، المظلومة منكم تصرخ، وأصوات الحصَّـاديـن قـد دخـلـت إلى مسـامع ربِّ الجـنود.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will eat your flesh like fire. You have heaped up treasure in the last days. 4 Indeed the wages of the laborers who mowed your fields, which you kept back by fraud, cry out; and the cries of the reapers have reached the ears of the Lord of Sabaoth.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dévorera votre chair comme un feu. Vous avez amassé des trésors dans ces jours qui sont les derniers ! 4 Voici : le salaire des ouvriers qui ont moissonné vos champs, et dont vous les avez frustrés, crie, et les clameurs des moissonneurs sont parvenues jusqu’aux oreilles du Seigneur des armées.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18" name="Group 22"/>
          <p:cNvGraphicFramePr>
            <a:graphicFrameLocks noGrp="1"/>
          </p:cNvGraphicFramePr>
          <p:nvPr/>
        </p:nvGraphicFramePr>
        <p:xfrm>
          <a:off x="34925" y="188913"/>
          <a:ext cx="9109075" cy="6413501"/>
        </p:xfrm>
        <a:graphic>
          <a:graphicData uri="http://schemas.openxmlformats.org/drawingml/2006/table">
            <a:tbl>
              <a:tblPr/>
              <a:tblGrid>
                <a:gridCol w="4465638">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335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تنـعَّـمتُـم عـلـى الأرض، وتلذَّذتُم وربَّيتُم قُلوبَكم، ليوم الذَّبح. حكمتم على البارِّ وقتلتُموه.ولا يقاومكُم! فتأنَّوا أيُّها الإخوة إلى مجيء الربِّ.</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9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 7 Therefore be patient, brethren, until the coming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 avez vécu dans les voluptés et dans le luxe, vous avez rassasié vos coeurs au jour du carnage.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avez condamné, vous avez tué le juste ; il ne vous résiste pas. 7 Prenez donc patience, frères, jusqu’à l’avènement du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540" name="Group 20"/>
          <p:cNvGraphicFramePr>
            <a:graphicFrameLocks noGrp="1"/>
          </p:cNvGraphicFramePr>
          <p:nvPr/>
        </p:nvGraphicFramePr>
        <p:xfrm>
          <a:off x="0" y="0"/>
          <a:ext cx="9144000" cy="650716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الفلاح ينتظر ثمر الأرض الثَّمين، صابراً عليه حتى ينال الثَّمر المُبكِّر والمُتأخِّر. فتأنَّوا أنتُم وثبِّتوا قلوبكم، لأنَّ مجيء الربِّ قد اقتربَ.</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que le laboureur attend le précieux fruit de la terre, plein de patience à son égard, jusqu’à ce qu’il ait reçu les pluies de la première et de l’arrière saison. 8 Vous aussi prenez patience, affermissez vos coeurs, car l’avènement du Seigneur est proche.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91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11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11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09" name="Group 17"/>
          <p:cNvGraphicFramePr>
            <a:graphicFrameLocks noGrp="1"/>
          </p:cNvGraphicFramePr>
          <p:nvPr/>
        </p:nvGraphicFramePr>
        <p:xfrm>
          <a:off x="0" y="0"/>
          <a:ext cx="9144000" cy="64785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( 24 : 1 ـ 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خمسة أيَّام انحدَر حنانيَّا رئيس الكهنة مع الشُّيوخ وخطيبٍ اسمه ترتُلُّوس. فهؤلاء جاءوا وعرضوا للوالي ضدَّ بولس.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Cinq jours après, le souverain sacrificateur Ananias descendit, avec quelques anciens, et un avocat, un certain Tertulle. Ils portèrent plainte auprès du gouverneur contre Paul.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610" name="Rectangle 18"/>
          <p:cNvSpPr>
            <a:spLocks noGrp="1" noChangeArrowheads="1"/>
          </p:cNvSpPr>
          <p:nvPr>
            <p:ph type="ctrTitle"/>
          </p:nvPr>
        </p:nvSpPr>
        <p:spPr/>
        <p:txBody>
          <a:bodyPr/>
          <a:lstStyle/>
          <a:p>
            <a:r>
              <a:rPr lang="en-US" dirty="0"/>
              <a:t>5a</a:t>
            </a: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32" name="Group 16"/>
          <p:cNvGraphicFramePr>
            <a:graphicFrameLocks noGrp="1"/>
          </p:cNvGraphicFramePr>
          <p:nvPr/>
        </p:nvGraphicFramePr>
        <p:xfrm>
          <a:off x="0" y="44450"/>
          <a:ext cx="9144000" cy="6559551"/>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دُعيَ، ابتدأ ترتُلُّوس في الشِّكاية قائلاً: " إنَّنا حاصلون بواسطتك على سلام جزيل، وقد صار لهذه الأُمَّة قيام بعنايتك. في كل زمان وفي كل مكان فنقبل ذلك منكَ أيُّها العزيز فِيلِكسُ بكل شُكرٍ.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Celui–ci fut appelé, et Tertulle se mit à l’accuser en ces termes :3 La paix profonde obtenue grâce à toi, et les réformes faites à cette nation par ta prévoyance, très excellent Félix, nous les accueillons en tout et partout avec une entière gratitude.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1" name="Group 21"/>
          <p:cNvGraphicFramePr>
            <a:graphicFrameLocks noGrp="1"/>
          </p:cNvGraphicFramePr>
          <p:nvPr/>
        </p:nvGraphicFramePr>
        <p:xfrm>
          <a:off x="0" y="0"/>
          <a:ext cx="9144000" cy="6567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أُعوِّقك أكثر، ألتمس منكَ أن تسمعني بالاختصار بحلمِكَ. فإنَّنا إذ وجدنا هذا الرَّجل مُستهزئاً مُفسِداً ومُهيِّج اضطرابات بين جميع اليهود الذين في المسكونة، ومِقدام شيعة النَّاصريِّينَ،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pour ne pas t’importuner davantage, je te prie de nous écouter un moment dans ta bienveillance. 5 Nous avons trouvé cet homme, une peste qui provoque des disputes parmi tous les Juifs du monde, dirigeant de la secte des Nazaréens,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678" name="Group 14"/>
          <p:cNvGraphicFramePr>
            <a:graphicFrameLocks noGrp="1"/>
          </p:cNvGraphicFramePr>
          <p:nvPr/>
        </p:nvGraphicFramePr>
        <p:xfrm>
          <a:off x="0" y="0"/>
          <a:ext cx="91440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الذي قد شرع أن يُنجِّس الهيكل أيضاً، قد أمسكناه وأردْنا أن نحكم حسب ناموسِنا. لكن لِيسياس الأمير قد أتى بعنفٍ شديدٍ وأخذه من بين أيدينا،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qui a même tenté de profaner le temple. Nous l’avons saisi. Nous avons voulu le juger selon notre loi, 7 mais le tribun Lysias est survenu et avec une grande violence l’a tiré de nos mains,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703" name="Group 15"/>
          <p:cNvGraphicFramePr>
            <a:graphicFrameLocks noGrp="1"/>
          </p:cNvGraphicFramePr>
          <p:nvPr/>
        </p:nvGraphicFramePr>
        <p:xfrm>
          <a:off x="0" y="0"/>
          <a:ext cx="9144000" cy="6495353"/>
        </p:xfrm>
        <a:graphic>
          <a:graphicData uri="http://schemas.openxmlformats.org/drawingml/2006/table">
            <a:tbl>
              <a:tblPr/>
              <a:tblGrid>
                <a:gridCol w="4427538">
                  <a:extLst>
                    <a:ext uri="{9D8B030D-6E8A-4147-A177-3AD203B41FA5}">
                      <a16:colId xmlns:a16="http://schemas.microsoft.com/office/drawing/2014/main" val="20000"/>
                    </a:ext>
                  </a:extLst>
                </a:gridCol>
                <a:gridCol w="4716462">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المُشتكين عليه أن يأتوا إليكَ. ومنه يُمكنُكَ إذا فحصته أن تعلم جميع هذه الأمور التي نشتكي بها عليه ". ثمَّ وافقه اليهود قائلين: " إنَّ هذه الأُمور قد صارت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commanding his accusers to come to you. By examining him yourself you may ascertain all these things of which we accuse him. 9 And the Jews also assented, maintaining that these things were 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 ordonné à ses accusateurs de venir devant toi. Tu pourras toi–même l’interroger et prendre connaissance de tout ce dont nous l’accusons. 9 Les Juifs l’approuvèrent, en déclarant qu’il en était bien ainsi.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78" name="Group 18"/>
          <p:cNvGraphicFramePr>
            <a:graphicFrameLocks noGrp="1"/>
          </p:cNvGraphicFramePr>
          <p:nvPr/>
        </p:nvGraphicFramePr>
        <p:xfrm>
          <a:off x="0" y="0"/>
          <a:ext cx="9144000" cy="6089016"/>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ar-SA" sz="3600" b="0" i="0" u="sng" strike="noStrike" cap="none" normalizeH="0" baseline="0">
                          <a:ln>
                            <a:noFill/>
                          </a:ln>
                          <a:solidFill>
                            <a:srgbClr val="FF9900"/>
                          </a:solidFill>
                          <a:effectLst/>
                          <a:latin typeface="Arial" charset="0"/>
                          <a:cs typeface="Arial" charset="0"/>
                        </a:rPr>
                        <a:t> ( 142 : 6 ، 7 )</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بَسطتُ يديَّ إليكَ. صارت لك نفسي مِثل أرضٍ عديمة الماءِ. استجب لي ياربُّ عاجلاً. فقد فَنيت رُوحِي.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r>
                        <a:rPr kumimoji="0" lang="ar-SA" sz="2800" b="1" i="0" u="none" strike="noStrike" cap="none" normalizeH="0" baseline="0">
                          <a:ln>
                            <a:noFill/>
                          </a:ln>
                          <a:solidFill>
                            <a:schemeClr val="bg1"/>
                          </a:solidFill>
                          <a:effectLst/>
                          <a:latin typeface="Arial" charset="0"/>
                          <a:cs typeface="Arial" charset="0"/>
                        </a:rPr>
                        <a:t>.</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spread out my hands to You; My soul longs for You like a thirsty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Answer me speedily, O Lord; My spirit fails!.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Psaumes </a:t>
                      </a:r>
                      <a:r>
                        <a:rPr kumimoji="0" lang="en-US" sz="3200" b="0" i="0" u="sng" strike="noStrike" cap="none" normalizeH="0" baseline="0">
                          <a:ln>
                            <a:noFill/>
                          </a:ln>
                          <a:solidFill>
                            <a:srgbClr val="FF9900"/>
                          </a:solidFill>
                          <a:effectLst/>
                          <a:latin typeface="Arial" charset="0"/>
                          <a:cs typeface="Arial" charset="0"/>
                        </a:rPr>
                        <a:t>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J’étends mes mains vers toi ; Mon âme est devant toi comme une terre épuisée.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Hâte–toi de me répondre, Éternel ! Mon esprit est à bout.</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779" name="Rectangle 19"/>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31" name="Group 23"/>
          <p:cNvGraphicFramePr>
            <a:graphicFrameLocks noGrp="1"/>
          </p:cNvGraphicFramePr>
          <p:nvPr/>
        </p:nvGraphicFramePr>
        <p:xfrm>
          <a:off x="0" y="0"/>
          <a:ext cx="9144000" cy="6883782"/>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( 9 : 12 ـ 17 )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النَّهار قد بدأ يَميل. فتقدَّم إليه الاثنا عشر وقالوا لهُ: " اصرف الجمع ليذهبوا إلى القُرى التي حولنا والحقول ليستريحوا ويجدوا ما يأكلونه، لأنَّنا هَهُنا في موضع خلاءٍ ". </a:t>
                      </a:r>
                      <a:endParaRPr kumimoji="0" lang="ar-SA"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 day began to wear away, the twelve came and said to Him, Send the multitude away, that they may go into the surrounding towns and country, and lodge and get provisions; for we are in a deserted place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jour commençait à baisser, les douze s’approchèrent donc et lui dirent : Renvoie la foule afin qu’elle aille dans les villages et dans les campagnes des environs, pour se loger et pour trouver du </a:t>
                      </a:r>
                      <a:r>
                        <a:rPr kumimoji="0" lang="fr-FR" sz="2600" b="0" i="0" u="none" strike="noStrike" cap="none" normalizeH="0" baseline="0">
                          <a:ln>
                            <a:noFill/>
                          </a:ln>
                          <a:solidFill>
                            <a:schemeClr val="bg1"/>
                          </a:solidFill>
                          <a:effectLst/>
                          <a:latin typeface="Arial" charset="0"/>
                          <a:cs typeface="Arial" charset="0"/>
                        </a:rPr>
                        <a:t>ravitaillement ;</a:t>
                      </a:r>
                      <a:r>
                        <a:rPr kumimoji="0" lang="fr-FR" sz="2800" b="0" i="0" u="none" strike="noStrike" cap="none" normalizeH="0" baseline="0">
                          <a:ln>
                            <a:noFill/>
                          </a:ln>
                          <a:solidFill>
                            <a:schemeClr val="bg1"/>
                          </a:solidFill>
                          <a:effectLst/>
                          <a:latin typeface="Arial" charset="0"/>
                          <a:cs typeface="Arial" charset="0"/>
                        </a:rPr>
                        <a:t> car nous sommes ici dans un lieu désert.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832" name="Rectangle 24"/>
          <p:cNvSpPr>
            <a:spLocks noGrp="1" noChangeArrowheads="1"/>
          </p:cNvSpPr>
          <p:nvPr>
            <p:ph type="ctrTitle"/>
          </p:nvPr>
        </p:nvSpPr>
        <p:spPr/>
        <p:txBody>
          <a:bodyPr/>
          <a:lstStyle/>
          <a:p>
            <a:r>
              <a:rPr lang="en-US" dirty="0"/>
              <a:t>5g</a:t>
            </a: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849" name="Group 17"/>
          <p:cNvGraphicFramePr>
            <a:graphicFrameLocks noGrp="1"/>
          </p:cNvGraphicFramePr>
          <p:nvPr/>
        </p:nvGraphicFramePr>
        <p:xfrm>
          <a:off x="0" y="0"/>
          <a:ext cx="9144000" cy="65706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أعطوهم أنتم ليأكلوا ". فقالوا: " ليس عندنا أكثر من خمسة أرغفةٍ وسمكتين، إلاَّ أن نذهب ونبتاع طعاماً لهذا الشَّعب كلِّه ". لأنَّهم كانوا نحو خمسة آلافِ رجُلٍ.</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He said to them, You give them something to eat. And they said, We have no more than five loaves and two fish, unless we go and buy food for all these people. 14 For there were about five thousand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leur dit : Donnez–leur vous–mêmes à manger. Mais ils répondirent : Nous n’avons que cinq pains et deux poissons, à moins que nous n’allions nous–mêmes acheter des vivres pour tout ce peuple. 14 Or, il y avait environ cinq mille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75" name="Group 19"/>
          <p:cNvGraphicFramePr>
            <a:graphicFrameLocks noGrp="1"/>
          </p:cNvGraphicFramePr>
          <p:nvPr/>
        </p:nvGraphicFramePr>
        <p:xfrm>
          <a:off x="0" y="0"/>
          <a:ext cx="9144000" cy="685622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 لتلاميذه: " أتكِئُوهُم فِرَقاً خمسينَ خمسينَ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ففعلوا هكذا وأتكأُوا الجميع. فأخذ الأرغفة الخمسة والسَّمكتين، ونظر إلى السَّماء وباركها، ثُمَّ كسَّرها وأعطى التَّلاميذ ليُقدِّموا للجمع.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He said to His disciples, Make them sit down in groups of fifty.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they did so, and made them all sit down.    16 Then He took the five loaves and the two fish,  and looking up to heaven, He blessed and broke  them, and gave them to   the disciples to set before the multitude.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dit à ses disciples : Faites–les asseoir par rangées d’une cinquantaine.15  Ils firent ainsi ; ils les firent tous asseoir.16  Jésus prit les cinq pains et les deux poissons, leva les yeux vers le ciel et les bénit. Puis il les rompit et les donna aux disciples pour les distribuer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9" name="Group 29"/>
          <p:cNvGraphicFramePr>
            <a:graphicFrameLocks noGrp="1"/>
          </p:cNvGraphicFramePr>
          <p:nvPr/>
        </p:nvGraphicFramePr>
        <p:xfrm>
          <a:off x="0" y="44450"/>
          <a:ext cx="9144000" cy="6698679"/>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فأكلوا وشبعوا جميعاً. ورفعوا ما فضل عنهم من الكسر اثنتا عشرة قُفَّةً مملوءةً.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they all ate and were filled, and twelve baskets of the leftover fragments were taken up by them.</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Tous mangèrent et furent rassasiés, et l’on emporta douze paniers pleins des morceaux qui restaient.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25478</Words>
  <Application>Microsoft Office PowerPoint</Application>
  <PresentationFormat>Affichage à l'écran (4:3)</PresentationFormat>
  <Paragraphs>1176</Paragraphs>
  <Slides>248</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248</vt:i4>
      </vt:variant>
    </vt:vector>
  </HeadingPairs>
  <TitlesOfParts>
    <vt:vector size="253" baseType="lpstr">
      <vt:lpstr>Arial</vt:lpstr>
      <vt:lpstr>Avva_Shenouda</vt:lpstr>
      <vt:lpstr>Coptic</vt:lpstr>
      <vt:lpstr>Times New Roman</vt:lpstr>
      <vt:lpstr>Default Design</vt:lpstr>
      <vt:lpstr>قراءات آحاد شهر بابه Lectures des dimanches du mois de Babah</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386</cp:revision>
  <dcterms:created xsi:type="dcterms:W3CDTF">2007-08-10T17:48:37Z</dcterms:created>
  <dcterms:modified xsi:type="dcterms:W3CDTF">2021-02-24T17:44:08Z</dcterms:modified>
</cp:coreProperties>
</file>